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5"/>
  </p:notesMasterIdLst>
  <p:handoutMasterIdLst>
    <p:handoutMasterId r:id="rId46"/>
  </p:handoutMasterIdLst>
  <p:sldIdLst>
    <p:sldId id="270" r:id="rId2"/>
    <p:sldId id="345" r:id="rId3"/>
    <p:sldId id="293" r:id="rId4"/>
    <p:sldId id="333" r:id="rId5"/>
    <p:sldId id="334" r:id="rId6"/>
    <p:sldId id="335" r:id="rId7"/>
    <p:sldId id="337" r:id="rId8"/>
    <p:sldId id="338" r:id="rId9"/>
    <p:sldId id="362" r:id="rId10"/>
    <p:sldId id="363" r:id="rId11"/>
    <p:sldId id="343" r:id="rId12"/>
    <p:sldId id="346" r:id="rId13"/>
    <p:sldId id="347" r:id="rId14"/>
    <p:sldId id="339" r:id="rId15"/>
    <p:sldId id="340" r:id="rId16"/>
    <p:sldId id="349" r:id="rId17"/>
    <p:sldId id="355" r:id="rId18"/>
    <p:sldId id="352" r:id="rId19"/>
    <p:sldId id="351" r:id="rId20"/>
    <p:sldId id="356" r:id="rId21"/>
    <p:sldId id="353" r:id="rId22"/>
    <p:sldId id="354" r:id="rId23"/>
    <p:sldId id="357" r:id="rId24"/>
    <p:sldId id="358" r:id="rId25"/>
    <p:sldId id="359" r:id="rId26"/>
    <p:sldId id="366" r:id="rId27"/>
    <p:sldId id="367" r:id="rId28"/>
    <p:sldId id="368" r:id="rId29"/>
    <p:sldId id="381" r:id="rId30"/>
    <p:sldId id="369" r:id="rId31"/>
    <p:sldId id="380" r:id="rId32"/>
    <p:sldId id="370" r:id="rId33"/>
    <p:sldId id="379" r:id="rId34"/>
    <p:sldId id="371" r:id="rId35"/>
    <p:sldId id="378" r:id="rId36"/>
    <p:sldId id="372" r:id="rId37"/>
    <p:sldId id="377" r:id="rId38"/>
    <p:sldId id="373" r:id="rId39"/>
    <p:sldId id="376" r:id="rId40"/>
    <p:sldId id="374" r:id="rId41"/>
    <p:sldId id="375" r:id="rId42"/>
    <p:sldId id="382" r:id="rId43"/>
    <p:sldId id="298" r:id="rId4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  <a:srgbClr val="5DB4DF"/>
    <a:srgbClr val="92B93B"/>
    <a:srgbClr val="1E2452"/>
    <a:srgbClr val="777063"/>
    <a:srgbClr val="A69F94"/>
    <a:srgbClr val="EAB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105" autoAdjust="0"/>
    <p:restoredTop sz="94590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GDP%20adatok%2020150513%20-%20Ad&#243;ss&#225;g,%20Aktivit&#225;s,%20GDP%20rangsor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PRE_&#225;br&#225;k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2\mnb\KKF\_Common\2015%20projektek\IR\m&#225;rcius%202015\&#225;br&#225;k\M_1.%20fejezet%20-%201st%20chapter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rv2\mnb\KKF\_Common\2015%20projektek\K&#252;ls&#337;%20el&#337;ad&#225;sok\Prezi_2015_0526\GDP%20adatok%2020150513%20-%20Ad&#243;ss&#225;g,%20Aktivit&#225;s,%20GDP%20rangsor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2\mnb\KKF\_Common\2015%20projektek\K&#252;ls&#337;%20el&#337;ad&#225;sok\Prezi_2015_0526\fcast_&#225;br&#225;k_v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rv2\mnb\KKF\_Common\2015%20projektek\IR\m&#225;rcius%202015\&#225;br&#225;k\M_1.%20fejezet%20-%201st%20chapter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rv2\mnb\KKF\_Common\2015%20projektek\K&#252;ls&#337;%20el&#337;ad&#225;sok\Prezi_2015_0526\Kekesi_Zsuzsit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regio_gdp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Foglalkoztat&#225;si_r&#225;t&#225;k_EU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2\mnb\KKF\_Common\2015%20projektek\K&#252;ls&#337;%20el&#337;ad&#225;sok\Prezi_2015_0526\CPI%20&#225;bra_G&#233;z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rtonosia\AppData\Local\Microsoft\Windows\Temporary%20Internet%20Files\Content.Outlook\PIJEOGZB\ca_v&#225;lt_&#225;bra_ec_15_spring%20-%20Copy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tonosia\AppData\Local\Microsoft\Windows\Temporary%20Internet%20Files\Content.Outlook\PIJEOGZB\hi&#225;ny_ad&#243;ss&#225;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kamatok_eln&#246;kianyag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rv2\mnb\KKF\_Common\2015%20projektek\K&#252;ls&#337;%20el&#337;ad&#225;sok\Prezi_2015_0526\hitel&#225;llom&#225;ny%20&#225;bra_nh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KKF\_Common\2015%20projektek\K&#252;ls&#337;%20el&#337;ad&#225;sok\Prezi_2015_0526\EU+fiscal%20stance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04745497665873E-2"/>
          <c:y val="3.4436394661209228E-2"/>
          <c:w val="0.87867812567928494"/>
          <c:h val="0.53192846852997233"/>
        </c:manualLayout>
      </c:layout>
      <c:lineChart>
        <c:grouping val="standard"/>
        <c:varyColors val="0"/>
        <c:ser>
          <c:idx val="2"/>
          <c:order val="0"/>
          <c:tx>
            <c:strRef>
              <c:f>'3'!$CH$48</c:f>
              <c:strCache>
                <c:ptCount val="1"/>
                <c:pt idx="0">
                  <c:v>Adósság kevesebb, mint 20%</c:v>
                </c:pt>
              </c:strCache>
            </c:strRef>
          </c:tx>
          <c:spPr>
            <a:ln w="381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'3'!$CI$43:$DK$43</c:f>
              <c:strCache>
                <c:ptCount val="29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</c:strCache>
            </c:strRef>
          </c:cat>
          <c:val>
            <c:numRef>
              <c:f>'3'!$CI$48:$DK$48</c:f>
              <c:numCache>
                <c:formatCode>General</c:formatCode>
                <c:ptCount val="29"/>
                <c:pt idx="0">
                  <c:v>100</c:v>
                </c:pt>
                <c:pt idx="1">
                  <c:v>100.05221536098281</c:v>
                </c:pt>
                <c:pt idx="2">
                  <c:v>100.45655390627317</c:v>
                </c:pt>
                <c:pt idx="3">
                  <c:v>100.61865903237388</c:v>
                </c:pt>
                <c:pt idx="4">
                  <c:v>99.233905530652152</c:v>
                </c:pt>
                <c:pt idx="5">
                  <c:v>94.857989088097597</c:v>
                </c:pt>
                <c:pt idx="6">
                  <c:v>95.05399145337897</c:v>
                </c:pt>
                <c:pt idx="7">
                  <c:v>95.792151668828524</c:v>
                </c:pt>
                <c:pt idx="8">
                  <c:v>96.517552592801508</c:v>
                </c:pt>
                <c:pt idx="9">
                  <c:v>97.115669942120505</c:v>
                </c:pt>
                <c:pt idx="10">
                  <c:v>98.339879740459509</c:v>
                </c:pt>
                <c:pt idx="11">
                  <c:v>98.949844751197418</c:v>
                </c:pt>
                <c:pt idx="12">
                  <c:v>99.712955458168864</c:v>
                </c:pt>
                <c:pt idx="13">
                  <c:v>100.58529414799315</c:v>
                </c:pt>
                <c:pt idx="14">
                  <c:v>100.6650499335134</c:v>
                </c:pt>
                <c:pt idx="15">
                  <c:v>101.07145549572559</c:v>
                </c:pt>
                <c:pt idx="16">
                  <c:v>101.27482524182292</c:v>
                </c:pt>
                <c:pt idx="17">
                  <c:v>101.46896573601309</c:v>
                </c:pt>
                <c:pt idx="18">
                  <c:v>101.32958378409653</c:v>
                </c:pt>
                <c:pt idx="19">
                  <c:v>101.36476625529249</c:v>
                </c:pt>
                <c:pt idx="20">
                  <c:v>101.27778894339916</c:v>
                </c:pt>
                <c:pt idx="21">
                  <c:v>101.14524056953681</c:v>
                </c:pt>
                <c:pt idx="22">
                  <c:v>101.73846759246273</c:v>
                </c:pt>
                <c:pt idx="23">
                  <c:v>102.00085783653226</c:v>
                </c:pt>
                <c:pt idx="24">
                  <c:v>102.49229213854105</c:v>
                </c:pt>
                <c:pt idx="25">
                  <c:v>102.91894809808925</c:v>
                </c:pt>
                <c:pt idx="26">
                  <c:v>103.25920626761544</c:v>
                </c:pt>
                <c:pt idx="27">
                  <c:v>103.65026958705685</c:v>
                </c:pt>
                <c:pt idx="28">
                  <c:v>104.05342066763866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'3'!$CH$47</c:f>
              <c:strCache>
                <c:ptCount val="1"/>
                <c:pt idx="0">
                  <c:v>Adósság 40% és 20% közé esik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'3'!$CI$43:$DK$43</c:f>
              <c:strCache>
                <c:ptCount val="29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</c:strCache>
            </c:strRef>
          </c:cat>
          <c:val>
            <c:numRef>
              <c:f>'3'!$CI$47:$DK$47</c:f>
              <c:numCache>
                <c:formatCode>General</c:formatCode>
                <c:ptCount val="29"/>
                <c:pt idx="0">
                  <c:v>100</c:v>
                </c:pt>
                <c:pt idx="1">
                  <c:v>101.00487327692511</c:v>
                </c:pt>
                <c:pt idx="2">
                  <c:v>101.56832628536976</c:v>
                </c:pt>
                <c:pt idx="3">
                  <c:v>101.31893790025622</c:v>
                </c:pt>
                <c:pt idx="4">
                  <c:v>98.645088143962084</c:v>
                </c:pt>
                <c:pt idx="5">
                  <c:v>94.630991490383479</c:v>
                </c:pt>
                <c:pt idx="6">
                  <c:v>93.785620012942246</c:v>
                </c:pt>
                <c:pt idx="7">
                  <c:v>93.872707924829655</c:v>
                </c:pt>
                <c:pt idx="8">
                  <c:v>93.756040816024225</c:v>
                </c:pt>
                <c:pt idx="9">
                  <c:v>93.769027115034888</c:v>
                </c:pt>
                <c:pt idx="10">
                  <c:v>94.845078894947989</c:v>
                </c:pt>
                <c:pt idx="11">
                  <c:v>95.43036123016779</c:v>
                </c:pt>
                <c:pt idx="12">
                  <c:v>96.267198262303793</c:v>
                </c:pt>
                <c:pt idx="13">
                  <c:v>97.125201670821326</c:v>
                </c:pt>
                <c:pt idx="14">
                  <c:v>97.793139237881419</c:v>
                </c:pt>
                <c:pt idx="15">
                  <c:v>98.086701082182458</c:v>
                </c:pt>
                <c:pt idx="16">
                  <c:v>98.06614682537122</c:v>
                </c:pt>
                <c:pt idx="17">
                  <c:v>98.262947516596853</c:v>
                </c:pt>
                <c:pt idx="18">
                  <c:v>98.32220238550515</c:v>
                </c:pt>
                <c:pt idx="19">
                  <c:v>98.409566055359363</c:v>
                </c:pt>
                <c:pt idx="20">
                  <c:v>98.133274298808232</c:v>
                </c:pt>
                <c:pt idx="21">
                  <c:v>98.488798042644419</c:v>
                </c:pt>
                <c:pt idx="22">
                  <c:v>98.709169124736832</c:v>
                </c:pt>
                <c:pt idx="23">
                  <c:v>99.281044468938347</c:v>
                </c:pt>
                <c:pt idx="24">
                  <c:v>99.825747574665485</c:v>
                </c:pt>
                <c:pt idx="25">
                  <c:v>100.08492777689008</c:v>
                </c:pt>
                <c:pt idx="26">
                  <c:v>100.46017408203862</c:v>
                </c:pt>
                <c:pt idx="27">
                  <c:v>101.08678917695174</c:v>
                </c:pt>
                <c:pt idx="28">
                  <c:v>101.6079437640324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'3'!$CH$46</c:f>
              <c:strCache>
                <c:ptCount val="1"/>
                <c:pt idx="0">
                  <c:v>Adósság magasabb, mint 40%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'3'!$CI$43:$DK$43</c:f>
              <c:strCache>
                <c:ptCount val="29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</c:strCache>
            </c:strRef>
          </c:cat>
          <c:val>
            <c:numRef>
              <c:f>'3'!$CI$46:$DK$46</c:f>
              <c:numCache>
                <c:formatCode>General</c:formatCode>
                <c:ptCount val="29"/>
                <c:pt idx="0">
                  <c:v>100</c:v>
                </c:pt>
                <c:pt idx="1">
                  <c:v>100.26026155554516</c:v>
                </c:pt>
                <c:pt idx="2">
                  <c:v>99.747919030158485</c:v>
                </c:pt>
                <c:pt idx="3">
                  <c:v>98.568421962878972</c:v>
                </c:pt>
                <c:pt idx="4">
                  <c:v>96.441296690431216</c:v>
                </c:pt>
                <c:pt idx="5">
                  <c:v>93.807915357513281</c:v>
                </c:pt>
                <c:pt idx="6">
                  <c:v>93.138003914377563</c:v>
                </c:pt>
                <c:pt idx="7">
                  <c:v>92.636641689185595</c:v>
                </c:pt>
                <c:pt idx="8">
                  <c:v>92.813939495782734</c:v>
                </c:pt>
                <c:pt idx="9">
                  <c:v>93.323510475253698</c:v>
                </c:pt>
                <c:pt idx="10">
                  <c:v>93.539696151904678</c:v>
                </c:pt>
                <c:pt idx="11">
                  <c:v>93.473790952856675</c:v>
                </c:pt>
                <c:pt idx="12">
                  <c:v>93.727192744443911</c:v>
                </c:pt>
                <c:pt idx="13">
                  <c:v>93.621108660434814</c:v>
                </c:pt>
                <c:pt idx="14">
                  <c:v>93.766831800452906</c:v>
                </c:pt>
                <c:pt idx="15">
                  <c:v>93.767440881225625</c:v>
                </c:pt>
                <c:pt idx="16">
                  <c:v>92.926972950104485</c:v>
                </c:pt>
                <c:pt idx="17">
                  <c:v>92.624865636921399</c:v>
                </c:pt>
                <c:pt idx="18">
                  <c:v>92.220175539807144</c:v>
                </c:pt>
                <c:pt idx="19">
                  <c:v>92.184550833828624</c:v>
                </c:pt>
                <c:pt idx="20">
                  <c:v>91.6364953341686</c:v>
                </c:pt>
                <c:pt idx="21">
                  <c:v>91.920571141352369</c:v>
                </c:pt>
                <c:pt idx="22">
                  <c:v>92.029756262094324</c:v>
                </c:pt>
                <c:pt idx="23">
                  <c:v>92.453838068490214</c:v>
                </c:pt>
                <c:pt idx="24">
                  <c:v>92.939735555272861</c:v>
                </c:pt>
                <c:pt idx="25">
                  <c:v>93.274968836699699</c:v>
                </c:pt>
                <c:pt idx="26">
                  <c:v>93.792989598836982</c:v>
                </c:pt>
                <c:pt idx="27">
                  <c:v>94.185622302449644</c:v>
                </c:pt>
                <c:pt idx="28">
                  <c:v>94.682618975361279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'3'!$CH$49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'3'!$CI$43:$DK$43</c:f>
              <c:strCache>
                <c:ptCount val="29"/>
                <c:pt idx="0">
                  <c:v>2007Q4</c:v>
                </c:pt>
                <c:pt idx="1">
                  <c:v>2008Q1</c:v>
                </c:pt>
                <c:pt idx="2">
                  <c:v>2008Q2</c:v>
                </c:pt>
                <c:pt idx="3">
                  <c:v>2008Q3</c:v>
                </c:pt>
                <c:pt idx="4">
                  <c:v>2008Q4</c:v>
                </c:pt>
                <c:pt idx="5">
                  <c:v>2009Q1</c:v>
                </c:pt>
                <c:pt idx="6">
                  <c:v>2009Q2</c:v>
                </c:pt>
                <c:pt idx="7">
                  <c:v>2009Q3</c:v>
                </c:pt>
                <c:pt idx="8">
                  <c:v>2009Q4</c:v>
                </c:pt>
                <c:pt idx="9">
                  <c:v>2010Q1</c:v>
                </c:pt>
                <c:pt idx="10">
                  <c:v>2010Q2</c:v>
                </c:pt>
                <c:pt idx="11">
                  <c:v>2010Q3</c:v>
                </c:pt>
                <c:pt idx="12">
                  <c:v>2010Q4</c:v>
                </c:pt>
                <c:pt idx="13">
                  <c:v>2011Q1</c:v>
                </c:pt>
                <c:pt idx="14">
                  <c:v>2011Q2</c:v>
                </c:pt>
                <c:pt idx="15">
                  <c:v>2011Q3</c:v>
                </c:pt>
                <c:pt idx="16">
                  <c:v>2011Q4</c:v>
                </c:pt>
                <c:pt idx="17">
                  <c:v>2012Q1</c:v>
                </c:pt>
                <c:pt idx="18">
                  <c:v>2012Q2</c:v>
                </c:pt>
                <c:pt idx="19">
                  <c:v>2012Q3</c:v>
                </c:pt>
                <c:pt idx="20">
                  <c:v>2012Q4</c:v>
                </c:pt>
                <c:pt idx="21">
                  <c:v>2013Q1</c:v>
                </c:pt>
                <c:pt idx="22">
                  <c:v>2013Q2</c:v>
                </c:pt>
                <c:pt idx="23">
                  <c:v>2013Q3</c:v>
                </c:pt>
                <c:pt idx="24">
                  <c:v>2013Q4</c:v>
                </c:pt>
                <c:pt idx="25">
                  <c:v>2014Q1</c:v>
                </c:pt>
                <c:pt idx="26">
                  <c:v>2014Q2</c:v>
                </c:pt>
                <c:pt idx="27">
                  <c:v>2014Q3</c:v>
                </c:pt>
                <c:pt idx="28">
                  <c:v>2014Q4</c:v>
                </c:pt>
              </c:strCache>
            </c:strRef>
          </c:cat>
          <c:val>
            <c:numRef>
              <c:f>'3'!$CI$49:$DK$49</c:f>
              <c:numCache>
                <c:formatCode>General</c:formatCode>
                <c:ptCount val="29"/>
                <c:pt idx="0">
                  <c:v>100</c:v>
                </c:pt>
                <c:pt idx="1">
                  <c:v>101.09961886026926</c:v>
                </c:pt>
                <c:pt idx="2">
                  <c:v>101.23101985615048</c:v>
                </c:pt>
                <c:pt idx="3">
                  <c:v>100.43685067928936</c:v>
                </c:pt>
                <c:pt idx="4">
                  <c:v>97.625560951619818</c:v>
                </c:pt>
                <c:pt idx="5">
                  <c:v>94.433515706645366</c:v>
                </c:pt>
                <c:pt idx="6">
                  <c:v>93.600156759082779</c:v>
                </c:pt>
                <c:pt idx="7">
                  <c:v>93.072247494928348</c:v>
                </c:pt>
                <c:pt idx="8">
                  <c:v>93.396523636810727</c:v>
                </c:pt>
                <c:pt idx="9">
                  <c:v>93.834142742976582</c:v>
                </c:pt>
                <c:pt idx="10">
                  <c:v>94.244098481588495</c:v>
                </c:pt>
                <c:pt idx="11">
                  <c:v>94.495758283641678</c:v>
                </c:pt>
                <c:pt idx="12">
                  <c:v>94.826950267412542</c:v>
                </c:pt>
                <c:pt idx="13">
                  <c:v>96.121749554312402</c:v>
                </c:pt>
                <c:pt idx="14">
                  <c:v>95.810152455892293</c:v>
                </c:pt>
                <c:pt idx="15">
                  <c:v>95.917348005163817</c:v>
                </c:pt>
                <c:pt idx="16">
                  <c:v>96.380325198253999</c:v>
                </c:pt>
                <c:pt idx="17">
                  <c:v>95.163905452757078</c:v>
                </c:pt>
                <c:pt idx="18">
                  <c:v>94.515737382430487</c:v>
                </c:pt>
                <c:pt idx="19">
                  <c:v>94.545321817175818</c:v>
                </c:pt>
                <c:pt idx="20">
                  <c:v>94.132676584496053</c:v>
                </c:pt>
                <c:pt idx="21">
                  <c:v>94.960656543923292</c:v>
                </c:pt>
                <c:pt idx="22">
                  <c:v>95.566176922603958</c:v>
                </c:pt>
                <c:pt idx="23">
                  <c:v>96.60547427306804</c:v>
                </c:pt>
                <c:pt idx="24">
                  <c:v>97.386580193028635</c:v>
                </c:pt>
                <c:pt idx="25">
                  <c:v>98.441246081023081</c:v>
                </c:pt>
                <c:pt idx="26">
                  <c:v>99.422911415749653</c:v>
                </c:pt>
                <c:pt idx="27">
                  <c:v>99.869367430995268</c:v>
                </c:pt>
                <c:pt idx="28">
                  <c:v>100.66468924817123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14976"/>
        <c:axId val="170054160"/>
      </c:lineChart>
      <c:catAx>
        <c:axId val="17281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hu-HU"/>
          </a:p>
        </c:txPr>
        <c:crossAx val="170054160"/>
        <c:crossesAt val="100"/>
        <c:auto val="1"/>
        <c:lblAlgn val="ctr"/>
        <c:lblOffset val="100"/>
        <c:noMultiLvlLbl val="0"/>
      </c:catAx>
      <c:valAx>
        <c:axId val="170054160"/>
        <c:scaling>
          <c:orientation val="minMax"/>
          <c:max val="105"/>
          <c:min val="9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72814976"/>
        <c:crosses val="autoZero"/>
        <c:crossBetween val="midCat"/>
        <c:majorUnit val="5"/>
      </c:valAx>
    </c:plotArea>
    <c:legend>
      <c:legendPos val="b"/>
      <c:layout>
        <c:manualLayout>
          <c:xMode val="edge"/>
          <c:yMode val="edge"/>
          <c:x val="8.2646214340636334E-2"/>
          <c:y val="0.78386133401216107"/>
          <c:w val="0.90624269617719366"/>
          <c:h val="0.216138665987838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Trebuchet MS" pitchFamily="34" charset="0"/>
        </a:defRPr>
      </a:pPr>
      <a:endParaRPr lang="hu-H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734630239039017E-2"/>
          <c:y val="6.7169230591216503E-2"/>
          <c:w val="0.87215820984509662"/>
          <c:h val="0.51747545517133653"/>
        </c:manualLayout>
      </c:layout>
      <c:areaChart>
        <c:grouping val="stacked"/>
        <c:varyColors val="0"/>
        <c:ser>
          <c:idx val="0"/>
          <c:order val="0"/>
          <c:tx>
            <c:strRef>
              <c:f>'23_ábra_adat'!$C$1</c:f>
              <c:strCache>
                <c:ptCount val="1"/>
                <c:pt idx="0">
                  <c:v>Háztartás forinthitelek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cat>
            <c:strRef>
              <c:f>'23_ábra_adat'!$A$3:$A$134</c:f>
              <c:strCache>
                <c:ptCount val="132"/>
                <c:pt idx="0">
                  <c:v>2005.jan</c:v>
                </c:pt>
                <c:pt idx="1">
                  <c:v>febr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2006.jan</c:v>
                </c:pt>
                <c:pt idx="13">
                  <c:v>febr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2007.jan</c:v>
                </c:pt>
                <c:pt idx="25">
                  <c:v>febr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2008.jan</c:v>
                </c:pt>
                <c:pt idx="37">
                  <c:v>febr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2009.jan</c:v>
                </c:pt>
                <c:pt idx="49">
                  <c:v>febr</c:v>
                </c:pt>
                <c:pt idx="50">
                  <c:v>márc</c:v>
                </c:pt>
                <c:pt idx="51">
                  <c:v>ápr</c:v>
                </c:pt>
                <c:pt idx="52">
                  <c:v>máj</c:v>
                </c:pt>
                <c:pt idx="53">
                  <c:v>jún</c:v>
                </c:pt>
                <c:pt idx="54">
                  <c:v>júl</c:v>
                </c:pt>
                <c:pt idx="55">
                  <c:v>aug</c:v>
                </c:pt>
                <c:pt idx="56">
                  <c:v>szept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2010.jan</c:v>
                </c:pt>
                <c:pt idx="61">
                  <c:v>febr</c:v>
                </c:pt>
                <c:pt idx="62">
                  <c:v>márc</c:v>
                </c:pt>
                <c:pt idx="63">
                  <c:v>ápr</c:v>
                </c:pt>
                <c:pt idx="64">
                  <c:v>máj</c:v>
                </c:pt>
                <c:pt idx="65">
                  <c:v>jún</c:v>
                </c:pt>
                <c:pt idx="66">
                  <c:v>júl</c:v>
                </c:pt>
                <c:pt idx="67">
                  <c:v>aug</c:v>
                </c:pt>
                <c:pt idx="68">
                  <c:v>szept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2011.jan</c:v>
                </c:pt>
                <c:pt idx="73">
                  <c:v>febr</c:v>
                </c:pt>
                <c:pt idx="74">
                  <c:v>márc</c:v>
                </c:pt>
                <c:pt idx="75">
                  <c:v>ápr</c:v>
                </c:pt>
                <c:pt idx="76">
                  <c:v>máj</c:v>
                </c:pt>
                <c:pt idx="77">
                  <c:v>jún</c:v>
                </c:pt>
                <c:pt idx="78">
                  <c:v>júl</c:v>
                </c:pt>
                <c:pt idx="79">
                  <c:v>aug</c:v>
                </c:pt>
                <c:pt idx="80">
                  <c:v>szept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2012.jan</c:v>
                </c:pt>
                <c:pt idx="85">
                  <c:v>febr</c:v>
                </c:pt>
                <c:pt idx="86">
                  <c:v>márc</c:v>
                </c:pt>
                <c:pt idx="87">
                  <c:v>ápr</c:v>
                </c:pt>
                <c:pt idx="88">
                  <c:v>máj</c:v>
                </c:pt>
                <c:pt idx="89">
                  <c:v>jún</c:v>
                </c:pt>
                <c:pt idx="90">
                  <c:v>júl</c:v>
                </c:pt>
                <c:pt idx="91">
                  <c:v>aug</c:v>
                </c:pt>
                <c:pt idx="92">
                  <c:v>szept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2013.jan</c:v>
                </c:pt>
                <c:pt idx="97">
                  <c:v>febr</c:v>
                </c:pt>
                <c:pt idx="98">
                  <c:v>márc</c:v>
                </c:pt>
                <c:pt idx="99">
                  <c:v>ápr</c:v>
                </c:pt>
                <c:pt idx="100">
                  <c:v>máj</c:v>
                </c:pt>
                <c:pt idx="101">
                  <c:v>jún</c:v>
                </c:pt>
                <c:pt idx="102">
                  <c:v>júl</c:v>
                </c:pt>
                <c:pt idx="103">
                  <c:v>aug</c:v>
                </c:pt>
                <c:pt idx="104">
                  <c:v>szept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2014.jan</c:v>
                </c:pt>
                <c:pt idx="109">
                  <c:v>febr</c:v>
                </c:pt>
                <c:pt idx="110">
                  <c:v>márc</c:v>
                </c:pt>
                <c:pt idx="111">
                  <c:v>ápr</c:v>
                </c:pt>
                <c:pt idx="112">
                  <c:v>máj</c:v>
                </c:pt>
                <c:pt idx="113">
                  <c:v>jún</c:v>
                </c:pt>
                <c:pt idx="114">
                  <c:v>júl</c:v>
                </c:pt>
                <c:pt idx="115">
                  <c:v>aug</c:v>
                </c:pt>
                <c:pt idx="116">
                  <c:v>szept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2015.jan</c:v>
                </c:pt>
                <c:pt idx="121">
                  <c:v>febr</c:v>
                </c:pt>
                <c:pt idx="122">
                  <c:v>márc</c:v>
                </c:pt>
                <c:pt idx="123">
                  <c:v>ápr</c:v>
                </c:pt>
                <c:pt idx="124">
                  <c:v>máj</c:v>
                </c:pt>
                <c:pt idx="125">
                  <c:v>jún</c:v>
                </c:pt>
                <c:pt idx="126">
                  <c:v>júl</c:v>
                </c:pt>
                <c:pt idx="127">
                  <c:v>aug</c:v>
                </c:pt>
                <c:pt idx="128">
                  <c:v>szept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</c:strCache>
            </c:strRef>
          </c:cat>
          <c:val>
            <c:numRef>
              <c:f>'23_ábra_adat'!$C$3:$C$134</c:f>
              <c:numCache>
                <c:formatCode>General</c:formatCode>
                <c:ptCount val="132"/>
                <c:pt idx="0">
                  <c:v>2617.0713160000059</c:v>
                </c:pt>
                <c:pt idx="1">
                  <c:v>2620.2472649999963</c:v>
                </c:pt>
                <c:pt idx="2">
                  <c:v>2615.5530870000002</c:v>
                </c:pt>
                <c:pt idx="3">
                  <c:v>2622.7088919999951</c:v>
                </c:pt>
                <c:pt idx="4">
                  <c:v>2633.403863</c:v>
                </c:pt>
                <c:pt idx="5">
                  <c:v>2635.8015080000027</c:v>
                </c:pt>
                <c:pt idx="6">
                  <c:v>2653.6729150000001</c:v>
                </c:pt>
                <c:pt idx="7">
                  <c:v>2668.5654830000003</c:v>
                </c:pt>
                <c:pt idx="8">
                  <c:v>2675.2555520000033</c:v>
                </c:pt>
                <c:pt idx="9">
                  <c:v>2682.0079150000001</c:v>
                </c:pt>
                <c:pt idx="10">
                  <c:v>2690.6470509999999</c:v>
                </c:pt>
                <c:pt idx="11">
                  <c:v>2685.6521260000022</c:v>
                </c:pt>
                <c:pt idx="12">
                  <c:v>2676.2268019999951</c:v>
                </c:pt>
                <c:pt idx="13">
                  <c:v>2673.2329560000012</c:v>
                </c:pt>
                <c:pt idx="14">
                  <c:v>2664.1191730000032</c:v>
                </c:pt>
                <c:pt idx="15">
                  <c:v>2670.6075940000001</c:v>
                </c:pt>
                <c:pt idx="16">
                  <c:v>2680.8393870000032</c:v>
                </c:pt>
                <c:pt idx="17">
                  <c:v>2682.3614750000002</c:v>
                </c:pt>
                <c:pt idx="18">
                  <c:v>2698.3691960000033</c:v>
                </c:pt>
                <c:pt idx="19">
                  <c:v>2719.7629819999961</c:v>
                </c:pt>
                <c:pt idx="20">
                  <c:v>2718.9654160000032</c:v>
                </c:pt>
                <c:pt idx="21">
                  <c:v>2721.3047999999999</c:v>
                </c:pt>
                <c:pt idx="22">
                  <c:v>2725.3417920000034</c:v>
                </c:pt>
                <c:pt idx="23">
                  <c:v>2726.756856</c:v>
                </c:pt>
                <c:pt idx="24">
                  <c:v>2718.1334980000001</c:v>
                </c:pt>
                <c:pt idx="25">
                  <c:v>2714.0924730000002</c:v>
                </c:pt>
                <c:pt idx="26">
                  <c:v>2715.1071000000002</c:v>
                </c:pt>
                <c:pt idx="27">
                  <c:v>2718.8508230000002</c:v>
                </c:pt>
                <c:pt idx="28">
                  <c:v>2716.2251660000002</c:v>
                </c:pt>
                <c:pt idx="29">
                  <c:v>2716.7172190000001</c:v>
                </c:pt>
                <c:pt idx="30">
                  <c:v>2720.6421019999998</c:v>
                </c:pt>
                <c:pt idx="31">
                  <c:v>2710.8095190000022</c:v>
                </c:pt>
                <c:pt idx="32">
                  <c:v>2712.606006</c:v>
                </c:pt>
                <c:pt idx="33">
                  <c:v>2686.9441170000032</c:v>
                </c:pt>
                <c:pt idx="34">
                  <c:v>2677.7899669999997</c:v>
                </c:pt>
                <c:pt idx="35">
                  <c:v>2659.9397960000033</c:v>
                </c:pt>
                <c:pt idx="36">
                  <c:v>2645.7961110000006</c:v>
                </c:pt>
                <c:pt idx="37">
                  <c:v>2631.3675800000001</c:v>
                </c:pt>
                <c:pt idx="38">
                  <c:v>2623.4309110000022</c:v>
                </c:pt>
                <c:pt idx="39">
                  <c:v>2598.0124820000001</c:v>
                </c:pt>
                <c:pt idx="40">
                  <c:v>2618.8713140000064</c:v>
                </c:pt>
                <c:pt idx="41">
                  <c:v>2614.3863940000001</c:v>
                </c:pt>
                <c:pt idx="42">
                  <c:v>2617.064167</c:v>
                </c:pt>
                <c:pt idx="43">
                  <c:v>2612.0428709999987</c:v>
                </c:pt>
                <c:pt idx="44">
                  <c:v>2610.9563870000002</c:v>
                </c:pt>
                <c:pt idx="45">
                  <c:v>2593.692998</c:v>
                </c:pt>
                <c:pt idx="46">
                  <c:v>2591.3960450000004</c:v>
                </c:pt>
                <c:pt idx="47">
                  <c:v>2571.3788299999997</c:v>
                </c:pt>
                <c:pt idx="48">
                  <c:v>2575.3690919999999</c:v>
                </c:pt>
                <c:pt idx="49">
                  <c:v>2571.8131400000043</c:v>
                </c:pt>
                <c:pt idx="50">
                  <c:v>2574.5813560000033</c:v>
                </c:pt>
                <c:pt idx="51">
                  <c:v>2570.1182779999999</c:v>
                </c:pt>
                <c:pt idx="52">
                  <c:v>2592.1812500000001</c:v>
                </c:pt>
                <c:pt idx="53">
                  <c:v>2621.0031849999996</c:v>
                </c:pt>
                <c:pt idx="54">
                  <c:v>2638.8628220000001</c:v>
                </c:pt>
                <c:pt idx="55">
                  <c:v>2657.7383929999996</c:v>
                </c:pt>
                <c:pt idx="56">
                  <c:v>2669.2313950000002</c:v>
                </c:pt>
                <c:pt idx="57">
                  <c:v>2661.6179190000012</c:v>
                </c:pt>
                <c:pt idx="58">
                  <c:v>2667.3257600000002</c:v>
                </c:pt>
                <c:pt idx="59">
                  <c:v>2648.9812660000002</c:v>
                </c:pt>
                <c:pt idx="60">
                  <c:v>2656.5873759999999</c:v>
                </c:pt>
                <c:pt idx="61">
                  <c:v>2657.2942749999997</c:v>
                </c:pt>
                <c:pt idx="62">
                  <c:v>2666.130365</c:v>
                </c:pt>
                <c:pt idx="63">
                  <c:v>2671.4364390000001</c:v>
                </c:pt>
                <c:pt idx="64">
                  <c:v>2690.1941820000002</c:v>
                </c:pt>
                <c:pt idx="65">
                  <c:v>2711.876471</c:v>
                </c:pt>
                <c:pt idx="66">
                  <c:v>2734.9144249999999</c:v>
                </c:pt>
                <c:pt idx="67">
                  <c:v>2760.7982759999963</c:v>
                </c:pt>
                <c:pt idx="68">
                  <c:v>2786.2378520000002</c:v>
                </c:pt>
                <c:pt idx="69">
                  <c:v>2797.3624989999998</c:v>
                </c:pt>
                <c:pt idx="70">
                  <c:v>2816.7149330000002</c:v>
                </c:pt>
                <c:pt idx="71">
                  <c:v>2813.8423470000002</c:v>
                </c:pt>
                <c:pt idx="72">
                  <c:v>2827.6339310000012</c:v>
                </c:pt>
                <c:pt idx="73">
                  <c:v>2832.7489809999952</c:v>
                </c:pt>
                <c:pt idx="74">
                  <c:v>2842.1661049999998</c:v>
                </c:pt>
                <c:pt idx="75">
                  <c:v>2859.5562259999997</c:v>
                </c:pt>
                <c:pt idx="76">
                  <c:v>2884.5379809999999</c:v>
                </c:pt>
                <c:pt idx="77">
                  <c:v>2896.1589289999997</c:v>
                </c:pt>
                <c:pt idx="78">
                  <c:v>2907.6892889999963</c:v>
                </c:pt>
                <c:pt idx="79">
                  <c:v>2908.9481599999999</c:v>
                </c:pt>
                <c:pt idx="80">
                  <c:v>2916.2785560000002</c:v>
                </c:pt>
                <c:pt idx="81">
                  <c:v>2910.7516190000001</c:v>
                </c:pt>
                <c:pt idx="82">
                  <c:v>2942.9414370000022</c:v>
                </c:pt>
                <c:pt idx="83">
                  <c:v>3000.1034079999999</c:v>
                </c:pt>
                <c:pt idx="84">
                  <c:v>3123.8039270000022</c:v>
                </c:pt>
                <c:pt idx="85">
                  <c:v>3202.8184819999997</c:v>
                </c:pt>
                <c:pt idx="86">
                  <c:v>3205.7075109999996</c:v>
                </c:pt>
                <c:pt idx="87">
                  <c:v>3205.5612730000012</c:v>
                </c:pt>
                <c:pt idx="88">
                  <c:v>3206.5516950000001</c:v>
                </c:pt>
                <c:pt idx="89">
                  <c:v>3202.2471400000004</c:v>
                </c:pt>
                <c:pt idx="90">
                  <c:v>3210.8346770000012</c:v>
                </c:pt>
                <c:pt idx="91">
                  <c:v>3227.9562820000001</c:v>
                </c:pt>
                <c:pt idx="92">
                  <c:v>3244.1332040000002</c:v>
                </c:pt>
                <c:pt idx="93">
                  <c:v>3202.0819730000012</c:v>
                </c:pt>
                <c:pt idx="94">
                  <c:v>3209.9827960000002</c:v>
                </c:pt>
                <c:pt idx="95">
                  <c:v>3184.8016760000032</c:v>
                </c:pt>
                <c:pt idx="96">
                  <c:v>3216.7212769999996</c:v>
                </c:pt>
                <c:pt idx="97">
                  <c:v>3204.568507</c:v>
                </c:pt>
                <c:pt idx="98">
                  <c:v>3192.1306970000001</c:v>
                </c:pt>
                <c:pt idx="99">
                  <c:v>3186.3278449999998</c:v>
                </c:pt>
                <c:pt idx="100">
                  <c:v>3189.954487</c:v>
                </c:pt>
                <c:pt idx="101">
                  <c:v>3185.4653670000002</c:v>
                </c:pt>
                <c:pt idx="102">
                  <c:v>3189.8094460000002</c:v>
                </c:pt>
                <c:pt idx="103">
                  <c:v>3191.3525990000012</c:v>
                </c:pt>
                <c:pt idx="104">
                  <c:v>3203.6710630000002</c:v>
                </c:pt>
                <c:pt idx="105">
                  <c:v>3184.1614209999998</c:v>
                </c:pt>
                <c:pt idx="106">
                  <c:v>3176.5275360000037</c:v>
                </c:pt>
                <c:pt idx="107">
                  <c:v>3149.982215</c:v>
                </c:pt>
                <c:pt idx="108">
                  <c:v>3135.6020889999963</c:v>
                </c:pt>
                <c:pt idx="109">
                  <c:v>3129.6528649999987</c:v>
                </c:pt>
                <c:pt idx="110">
                  <c:v>3131.231863</c:v>
                </c:pt>
                <c:pt idx="111">
                  <c:v>3108.5326839999998</c:v>
                </c:pt>
                <c:pt idx="112">
                  <c:v>3149.0678859999957</c:v>
                </c:pt>
                <c:pt idx="113">
                  <c:v>3151.7432079999999</c:v>
                </c:pt>
                <c:pt idx="114">
                  <c:v>3160.3550310000032</c:v>
                </c:pt>
                <c:pt idx="115">
                  <c:v>3168.4322540000012</c:v>
                </c:pt>
                <c:pt idx="116">
                  <c:v>3192.2547370000002</c:v>
                </c:pt>
                <c:pt idx="117">
                  <c:v>3190.0892140000005</c:v>
                </c:pt>
                <c:pt idx="118">
                  <c:v>3186.3711740000058</c:v>
                </c:pt>
                <c:pt idx="119">
                  <c:v>3172.4502540000012</c:v>
                </c:pt>
                <c:pt idx="120">
                  <c:v>3181.0150610000001</c:v>
                </c:pt>
                <c:pt idx="121">
                  <c:v>5955.8444178896825</c:v>
                </c:pt>
                <c:pt idx="122">
                  <c:v>5955.8444178896825</c:v>
                </c:pt>
                <c:pt idx="123">
                  <c:v>5955.8444178896825</c:v>
                </c:pt>
                <c:pt idx="124">
                  <c:v>5955.8444178896825</c:v>
                </c:pt>
                <c:pt idx="125">
                  <c:v>5955.8444178896825</c:v>
                </c:pt>
                <c:pt idx="126">
                  <c:v>5955.8444178896825</c:v>
                </c:pt>
                <c:pt idx="127">
                  <c:v>5955.8444178896825</c:v>
                </c:pt>
                <c:pt idx="128">
                  <c:v>5955.8444178896825</c:v>
                </c:pt>
                <c:pt idx="129">
                  <c:v>5955.8444178896825</c:v>
                </c:pt>
                <c:pt idx="130">
                  <c:v>5955.8444178896825</c:v>
                </c:pt>
                <c:pt idx="131">
                  <c:v>5955.8444178896825</c:v>
                </c:pt>
              </c:numCache>
            </c:numRef>
          </c:val>
        </c:ser>
        <c:ser>
          <c:idx val="1"/>
          <c:order val="1"/>
          <c:tx>
            <c:strRef>
              <c:f>'23_ábra_adat'!$D$1</c:f>
              <c:strCache>
                <c:ptCount val="1"/>
                <c:pt idx="0">
                  <c:v>Háztartás devizahitelek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</c:spPr>
          <c:cat>
            <c:strRef>
              <c:f>'23_ábra_adat'!$A$3:$A$134</c:f>
              <c:strCache>
                <c:ptCount val="132"/>
                <c:pt idx="0">
                  <c:v>2005.jan</c:v>
                </c:pt>
                <c:pt idx="1">
                  <c:v>febr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2006.jan</c:v>
                </c:pt>
                <c:pt idx="13">
                  <c:v>febr</c:v>
                </c:pt>
                <c:pt idx="14">
                  <c:v>márc</c:v>
                </c:pt>
                <c:pt idx="15">
                  <c:v>ápr</c:v>
                </c:pt>
                <c:pt idx="16">
                  <c:v>máj</c:v>
                </c:pt>
                <c:pt idx="17">
                  <c:v>jún</c:v>
                </c:pt>
                <c:pt idx="18">
                  <c:v>júl</c:v>
                </c:pt>
                <c:pt idx="19">
                  <c:v>aug</c:v>
                </c:pt>
                <c:pt idx="20">
                  <c:v>szept</c:v>
                </c:pt>
                <c:pt idx="21">
                  <c:v>okt</c:v>
                </c:pt>
                <c:pt idx="22">
                  <c:v>nov</c:v>
                </c:pt>
                <c:pt idx="23">
                  <c:v>dec</c:v>
                </c:pt>
                <c:pt idx="24">
                  <c:v>2007.jan</c:v>
                </c:pt>
                <c:pt idx="25">
                  <c:v>febr</c:v>
                </c:pt>
                <c:pt idx="26">
                  <c:v>márc</c:v>
                </c:pt>
                <c:pt idx="27">
                  <c:v>ápr</c:v>
                </c:pt>
                <c:pt idx="28">
                  <c:v>máj</c:v>
                </c:pt>
                <c:pt idx="29">
                  <c:v>jún</c:v>
                </c:pt>
                <c:pt idx="30">
                  <c:v>júl</c:v>
                </c:pt>
                <c:pt idx="31">
                  <c:v>aug</c:v>
                </c:pt>
                <c:pt idx="32">
                  <c:v>szept</c:v>
                </c:pt>
                <c:pt idx="33">
                  <c:v>okt</c:v>
                </c:pt>
                <c:pt idx="34">
                  <c:v>nov</c:v>
                </c:pt>
                <c:pt idx="35">
                  <c:v>dec</c:v>
                </c:pt>
                <c:pt idx="36">
                  <c:v>2008.jan</c:v>
                </c:pt>
                <c:pt idx="37">
                  <c:v>febr</c:v>
                </c:pt>
                <c:pt idx="38">
                  <c:v>márc</c:v>
                </c:pt>
                <c:pt idx="39">
                  <c:v>ápr</c:v>
                </c:pt>
                <c:pt idx="40">
                  <c:v>máj</c:v>
                </c:pt>
                <c:pt idx="41">
                  <c:v>jún</c:v>
                </c:pt>
                <c:pt idx="42">
                  <c:v>júl</c:v>
                </c:pt>
                <c:pt idx="43">
                  <c:v>aug</c:v>
                </c:pt>
                <c:pt idx="44">
                  <c:v>szept</c:v>
                </c:pt>
                <c:pt idx="45">
                  <c:v>okt</c:v>
                </c:pt>
                <c:pt idx="46">
                  <c:v>nov</c:v>
                </c:pt>
                <c:pt idx="47">
                  <c:v>dec</c:v>
                </c:pt>
                <c:pt idx="48">
                  <c:v>2009.jan</c:v>
                </c:pt>
                <c:pt idx="49">
                  <c:v>febr</c:v>
                </c:pt>
                <c:pt idx="50">
                  <c:v>márc</c:v>
                </c:pt>
                <c:pt idx="51">
                  <c:v>ápr</c:v>
                </c:pt>
                <c:pt idx="52">
                  <c:v>máj</c:v>
                </c:pt>
                <c:pt idx="53">
                  <c:v>jún</c:v>
                </c:pt>
                <c:pt idx="54">
                  <c:v>júl</c:v>
                </c:pt>
                <c:pt idx="55">
                  <c:v>aug</c:v>
                </c:pt>
                <c:pt idx="56">
                  <c:v>szept</c:v>
                </c:pt>
                <c:pt idx="57">
                  <c:v>okt</c:v>
                </c:pt>
                <c:pt idx="58">
                  <c:v>nov</c:v>
                </c:pt>
                <c:pt idx="59">
                  <c:v>dec</c:v>
                </c:pt>
                <c:pt idx="60">
                  <c:v>2010.jan</c:v>
                </c:pt>
                <c:pt idx="61">
                  <c:v>febr</c:v>
                </c:pt>
                <c:pt idx="62">
                  <c:v>márc</c:v>
                </c:pt>
                <c:pt idx="63">
                  <c:v>ápr</c:v>
                </c:pt>
                <c:pt idx="64">
                  <c:v>máj</c:v>
                </c:pt>
                <c:pt idx="65">
                  <c:v>jún</c:v>
                </c:pt>
                <c:pt idx="66">
                  <c:v>júl</c:v>
                </c:pt>
                <c:pt idx="67">
                  <c:v>aug</c:v>
                </c:pt>
                <c:pt idx="68">
                  <c:v>szept</c:v>
                </c:pt>
                <c:pt idx="69">
                  <c:v>okt</c:v>
                </c:pt>
                <c:pt idx="70">
                  <c:v>nov</c:v>
                </c:pt>
                <c:pt idx="71">
                  <c:v>dec</c:v>
                </c:pt>
                <c:pt idx="72">
                  <c:v>2011.jan</c:v>
                </c:pt>
                <c:pt idx="73">
                  <c:v>febr</c:v>
                </c:pt>
                <c:pt idx="74">
                  <c:v>márc</c:v>
                </c:pt>
                <c:pt idx="75">
                  <c:v>ápr</c:v>
                </c:pt>
                <c:pt idx="76">
                  <c:v>máj</c:v>
                </c:pt>
                <c:pt idx="77">
                  <c:v>jún</c:v>
                </c:pt>
                <c:pt idx="78">
                  <c:v>júl</c:v>
                </c:pt>
                <c:pt idx="79">
                  <c:v>aug</c:v>
                </c:pt>
                <c:pt idx="80">
                  <c:v>szept</c:v>
                </c:pt>
                <c:pt idx="81">
                  <c:v>okt</c:v>
                </c:pt>
                <c:pt idx="82">
                  <c:v>nov</c:v>
                </c:pt>
                <c:pt idx="83">
                  <c:v>dec</c:v>
                </c:pt>
                <c:pt idx="84">
                  <c:v>2012.jan</c:v>
                </c:pt>
                <c:pt idx="85">
                  <c:v>febr</c:v>
                </c:pt>
                <c:pt idx="86">
                  <c:v>márc</c:v>
                </c:pt>
                <c:pt idx="87">
                  <c:v>ápr</c:v>
                </c:pt>
                <c:pt idx="88">
                  <c:v>máj</c:v>
                </c:pt>
                <c:pt idx="89">
                  <c:v>jún</c:v>
                </c:pt>
                <c:pt idx="90">
                  <c:v>júl</c:v>
                </c:pt>
                <c:pt idx="91">
                  <c:v>aug</c:v>
                </c:pt>
                <c:pt idx="92">
                  <c:v>szept</c:v>
                </c:pt>
                <c:pt idx="93">
                  <c:v>okt</c:v>
                </c:pt>
                <c:pt idx="94">
                  <c:v>nov</c:v>
                </c:pt>
                <c:pt idx="95">
                  <c:v>dec</c:v>
                </c:pt>
                <c:pt idx="96">
                  <c:v>2013.jan</c:v>
                </c:pt>
                <c:pt idx="97">
                  <c:v>febr</c:v>
                </c:pt>
                <c:pt idx="98">
                  <c:v>márc</c:v>
                </c:pt>
                <c:pt idx="99">
                  <c:v>ápr</c:v>
                </c:pt>
                <c:pt idx="100">
                  <c:v>máj</c:v>
                </c:pt>
                <c:pt idx="101">
                  <c:v>jún</c:v>
                </c:pt>
                <c:pt idx="102">
                  <c:v>júl</c:v>
                </c:pt>
                <c:pt idx="103">
                  <c:v>aug</c:v>
                </c:pt>
                <c:pt idx="104">
                  <c:v>szept</c:v>
                </c:pt>
                <c:pt idx="105">
                  <c:v>okt</c:v>
                </c:pt>
                <c:pt idx="106">
                  <c:v>nov</c:v>
                </c:pt>
                <c:pt idx="107">
                  <c:v>dec</c:v>
                </c:pt>
                <c:pt idx="108">
                  <c:v>2014.jan</c:v>
                </c:pt>
                <c:pt idx="109">
                  <c:v>febr</c:v>
                </c:pt>
                <c:pt idx="110">
                  <c:v>márc</c:v>
                </c:pt>
                <c:pt idx="111">
                  <c:v>ápr</c:v>
                </c:pt>
                <c:pt idx="112">
                  <c:v>máj</c:v>
                </c:pt>
                <c:pt idx="113">
                  <c:v>jún</c:v>
                </c:pt>
                <c:pt idx="114">
                  <c:v>júl</c:v>
                </c:pt>
                <c:pt idx="115">
                  <c:v>aug</c:v>
                </c:pt>
                <c:pt idx="116">
                  <c:v>szept</c:v>
                </c:pt>
                <c:pt idx="117">
                  <c:v>okt</c:v>
                </c:pt>
                <c:pt idx="118">
                  <c:v>nov</c:v>
                </c:pt>
                <c:pt idx="119">
                  <c:v>dec</c:v>
                </c:pt>
                <c:pt idx="120">
                  <c:v>2015.jan</c:v>
                </c:pt>
                <c:pt idx="121">
                  <c:v>febr</c:v>
                </c:pt>
                <c:pt idx="122">
                  <c:v>márc</c:v>
                </c:pt>
                <c:pt idx="123">
                  <c:v>ápr</c:v>
                </c:pt>
                <c:pt idx="124">
                  <c:v>máj</c:v>
                </c:pt>
                <c:pt idx="125">
                  <c:v>jún</c:v>
                </c:pt>
                <c:pt idx="126">
                  <c:v>júl</c:v>
                </c:pt>
                <c:pt idx="127">
                  <c:v>aug</c:v>
                </c:pt>
                <c:pt idx="128">
                  <c:v>szept</c:v>
                </c:pt>
                <c:pt idx="129">
                  <c:v>okt</c:v>
                </c:pt>
                <c:pt idx="130">
                  <c:v>nov</c:v>
                </c:pt>
                <c:pt idx="131">
                  <c:v>dec</c:v>
                </c:pt>
              </c:strCache>
            </c:strRef>
          </c:cat>
          <c:val>
            <c:numRef>
              <c:f>'23_ábra_adat'!$D$3:$D$134</c:f>
              <c:numCache>
                <c:formatCode>General</c:formatCode>
                <c:ptCount val="132"/>
                <c:pt idx="0">
                  <c:v>400.95757600000024</c:v>
                </c:pt>
                <c:pt idx="1">
                  <c:v>423.46635299999917</c:v>
                </c:pt>
                <c:pt idx="2">
                  <c:v>465.74075100000027</c:v>
                </c:pt>
                <c:pt idx="3">
                  <c:v>531.61436699999967</c:v>
                </c:pt>
                <c:pt idx="4">
                  <c:v>597.84138499999949</c:v>
                </c:pt>
                <c:pt idx="5">
                  <c:v>653.78824000000054</c:v>
                </c:pt>
                <c:pt idx="6">
                  <c:v>711.56759999999872</c:v>
                </c:pt>
                <c:pt idx="7">
                  <c:v>789.02954099999988</c:v>
                </c:pt>
                <c:pt idx="8">
                  <c:v>879.96026699999857</c:v>
                </c:pt>
                <c:pt idx="9">
                  <c:v>959.05734000000029</c:v>
                </c:pt>
                <c:pt idx="10">
                  <c:v>1035.6591799999999</c:v>
                </c:pt>
                <c:pt idx="11">
                  <c:v>1102.5223539999997</c:v>
                </c:pt>
                <c:pt idx="12">
                  <c:v>1148.2662640000001</c:v>
                </c:pt>
                <c:pt idx="13">
                  <c:v>1193.724868</c:v>
                </c:pt>
                <c:pt idx="14">
                  <c:v>1322.1223369999971</c:v>
                </c:pt>
                <c:pt idx="15">
                  <c:v>1391.8137839999995</c:v>
                </c:pt>
                <c:pt idx="16">
                  <c:v>1498.3284530000001</c:v>
                </c:pt>
                <c:pt idx="17">
                  <c:v>1702.0786240000007</c:v>
                </c:pt>
                <c:pt idx="18">
                  <c:v>1722.178641</c:v>
                </c:pt>
                <c:pt idx="19">
                  <c:v>1846.9384140000002</c:v>
                </c:pt>
                <c:pt idx="20">
                  <c:v>1901.0313389999972</c:v>
                </c:pt>
                <c:pt idx="21">
                  <c:v>1920.3587</c:v>
                </c:pt>
                <c:pt idx="22">
                  <c:v>1976.1332639999998</c:v>
                </c:pt>
                <c:pt idx="23">
                  <c:v>2027.4856940000011</c:v>
                </c:pt>
                <c:pt idx="24">
                  <c:v>2123.4320950000001</c:v>
                </c:pt>
                <c:pt idx="25">
                  <c:v>2180.4039040000002</c:v>
                </c:pt>
                <c:pt idx="26">
                  <c:v>2190.6956399999999</c:v>
                </c:pt>
                <c:pt idx="27">
                  <c:v>2254.9759220000042</c:v>
                </c:pt>
                <c:pt idx="28">
                  <c:v>2396.3561100000029</c:v>
                </c:pt>
                <c:pt idx="29">
                  <c:v>2456.1166599999997</c:v>
                </c:pt>
                <c:pt idx="30">
                  <c:v>2643.6914470000002</c:v>
                </c:pt>
                <c:pt idx="31">
                  <c:v>2810.0268309999997</c:v>
                </c:pt>
                <c:pt idx="32">
                  <c:v>2852.6548330000005</c:v>
                </c:pt>
                <c:pt idx="33">
                  <c:v>2949.2748749999987</c:v>
                </c:pt>
                <c:pt idx="34">
                  <c:v>3153.4886189999997</c:v>
                </c:pt>
                <c:pt idx="35">
                  <c:v>3254.3373150000034</c:v>
                </c:pt>
                <c:pt idx="36">
                  <c:v>3545.1062939999993</c:v>
                </c:pt>
                <c:pt idx="37">
                  <c:v>3708.2783290000007</c:v>
                </c:pt>
                <c:pt idx="38">
                  <c:v>3820.4153350000033</c:v>
                </c:pt>
                <c:pt idx="39">
                  <c:v>3753.2042260000007</c:v>
                </c:pt>
                <c:pt idx="40">
                  <c:v>3641.7046739999987</c:v>
                </c:pt>
                <c:pt idx="41">
                  <c:v>3742.4915810000002</c:v>
                </c:pt>
                <c:pt idx="42">
                  <c:v>3703.7382619999953</c:v>
                </c:pt>
                <c:pt idx="43">
                  <c:v>3970.4178620000002</c:v>
                </c:pt>
                <c:pt idx="44">
                  <c:v>4268.2567899999995</c:v>
                </c:pt>
                <c:pt idx="45">
                  <c:v>5069.2330509999965</c:v>
                </c:pt>
                <c:pt idx="46">
                  <c:v>4840.8802770000002</c:v>
                </c:pt>
                <c:pt idx="47">
                  <c:v>5150.1026640000118</c:v>
                </c:pt>
                <c:pt idx="48">
                  <c:v>5793.9921660000055</c:v>
                </c:pt>
                <c:pt idx="49">
                  <c:v>5815.4517599999999</c:v>
                </c:pt>
                <c:pt idx="50">
                  <c:v>5931.0460460000004</c:v>
                </c:pt>
                <c:pt idx="51">
                  <c:v>5530.4972710000002</c:v>
                </c:pt>
                <c:pt idx="52">
                  <c:v>5382.942145</c:v>
                </c:pt>
                <c:pt idx="53">
                  <c:v>5167.4099679999999</c:v>
                </c:pt>
                <c:pt idx="54">
                  <c:v>5012.0968879999991</c:v>
                </c:pt>
                <c:pt idx="55">
                  <c:v>5165.8969130000014</c:v>
                </c:pt>
                <c:pt idx="56">
                  <c:v>5148.4624920000006</c:v>
                </c:pt>
                <c:pt idx="57">
                  <c:v>5172.6368780000003</c:v>
                </c:pt>
                <c:pt idx="58">
                  <c:v>5167.077233</c:v>
                </c:pt>
                <c:pt idx="59">
                  <c:v>5195.6865190000044</c:v>
                </c:pt>
                <c:pt idx="60">
                  <c:v>5240.1579053210007</c:v>
                </c:pt>
                <c:pt idx="61">
                  <c:v>5223.9233503269916</c:v>
                </c:pt>
                <c:pt idx="62">
                  <c:v>5221.7802084090044</c:v>
                </c:pt>
                <c:pt idx="63">
                  <c:v>5174.5524223730044</c:v>
                </c:pt>
                <c:pt idx="64">
                  <c:v>5378.348549325</c:v>
                </c:pt>
                <c:pt idx="65">
                  <c:v>5936.0108671860007</c:v>
                </c:pt>
                <c:pt idx="66">
                  <c:v>5711.7702614020054</c:v>
                </c:pt>
                <c:pt idx="67">
                  <c:v>5985.9226941310117</c:v>
                </c:pt>
                <c:pt idx="68">
                  <c:v>5571.6538540930014</c:v>
                </c:pt>
                <c:pt idx="69">
                  <c:v>5333.1589783310001</c:v>
                </c:pt>
                <c:pt idx="70">
                  <c:v>5749.5600242810096</c:v>
                </c:pt>
                <c:pt idx="71">
                  <c:v>5765.1151701180024</c:v>
                </c:pt>
                <c:pt idx="72">
                  <c:v>5470.1531202260003</c:v>
                </c:pt>
                <c:pt idx="73">
                  <c:v>5427.9702562809998</c:v>
                </c:pt>
                <c:pt idx="74">
                  <c:v>5176.2412952919994</c:v>
                </c:pt>
                <c:pt idx="75">
                  <c:v>5139.7827091670024</c:v>
                </c:pt>
                <c:pt idx="76">
                  <c:v>5386.9139662640009</c:v>
                </c:pt>
                <c:pt idx="77">
                  <c:v>5398.6244713850065</c:v>
                </c:pt>
                <c:pt idx="78">
                  <c:v>5728.9607060430008</c:v>
                </c:pt>
                <c:pt idx="79">
                  <c:v>5578.8740652439992</c:v>
                </c:pt>
                <c:pt idx="80">
                  <c:v>5775.8907121979992</c:v>
                </c:pt>
                <c:pt idx="81">
                  <c:v>5735.1800022479993</c:v>
                </c:pt>
                <c:pt idx="82">
                  <c:v>5712.4851432020005</c:v>
                </c:pt>
                <c:pt idx="83">
                  <c:v>5500.0226491600097</c:v>
                </c:pt>
                <c:pt idx="84">
                  <c:v>4770.0373472379915</c:v>
                </c:pt>
                <c:pt idx="85">
                  <c:v>4430.9609252380005</c:v>
                </c:pt>
                <c:pt idx="86">
                  <c:v>4482.4959183449937</c:v>
                </c:pt>
                <c:pt idx="87">
                  <c:v>4342.1961303630078</c:v>
                </c:pt>
                <c:pt idx="88">
                  <c:v>4519.8129514280054</c:v>
                </c:pt>
                <c:pt idx="89">
                  <c:v>4300.6872652980001</c:v>
                </c:pt>
                <c:pt idx="90">
                  <c:v>4129.1492723720003</c:v>
                </c:pt>
                <c:pt idx="91">
                  <c:v>4138.6894753890001</c:v>
                </c:pt>
                <c:pt idx="92">
                  <c:v>4045.1832734919999</c:v>
                </c:pt>
                <c:pt idx="93">
                  <c:v>4017.4993614700002</c:v>
                </c:pt>
                <c:pt idx="94">
                  <c:v>3948.1084813479952</c:v>
                </c:pt>
                <c:pt idx="95">
                  <c:v>4048.332241397</c:v>
                </c:pt>
                <c:pt idx="96">
                  <c:v>4016.9919874010002</c:v>
                </c:pt>
                <c:pt idx="97">
                  <c:v>4082.0301783910022</c:v>
                </c:pt>
                <c:pt idx="98">
                  <c:v>4166.5641564550097</c:v>
                </c:pt>
                <c:pt idx="99">
                  <c:v>4043.9950244490001</c:v>
                </c:pt>
                <c:pt idx="100">
                  <c:v>3913.1021974649998</c:v>
                </c:pt>
                <c:pt idx="101">
                  <c:v>3877.5721393870012</c:v>
                </c:pt>
                <c:pt idx="102">
                  <c:v>3904.8810343640002</c:v>
                </c:pt>
                <c:pt idx="103">
                  <c:v>3872.8736445050022</c:v>
                </c:pt>
                <c:pt idx="104">
                  <c:v>3829.6282434829968</c:v>
                </c:pt>
                <c:pt idx="105">
                  <c:v>3709.9657704470001</c:v>
                </c:pt>
                <c:pt idx="106">
                  <c:v>3757.8140694759995</c:v>
                </c:pt>
                <c:pt idx="107">
                  <c:v>3691.6172203659999</c:v>
                </c:pt>
                <c:pt idx="108">
                  <c:v>3849.6414884709998</c:v>
                </c:pt>
                <c:pt idx="109">
                  <c:v>3815.5187764230004</c:v>
                </c:pt>
                <c:pt idx="110">
                  <c:v>3729.3936774630001</c:v>
                </c:pt>
                <c:pt idx="111">
                  <c:v>3694.0622054429987</c:v>
                </c:pt>
                <c:pt idx="112">
                  <c:v>3596.4263624720006</c:v>
                </c:pt>
                <c:pt idx="113">
                  <c:v>3662.6894294479957</c:v>
                </c:pt>
                <c:pt idx="114">
                  <c:v>3644.4830534890002</c:v>
                </c:pt>
                <c:pt idx="115">
                  <c:v>3683.9311373550058</c:v>
                </c:pt>
                <c:pt idx="116">
                  <c:v>3594.4324124110012</c:v>
                </c:pt>
                <c:pt idx="117">
                  <c:v>3523.4176455040001</c:v>
                </c:pt>
                <c:pt idx="118">
                  <c:v>3503.0237155730033</c:v>
                </c:pt>
                <c:pt idx="119">
                  <c:v>3555.2948494519942</c:v>
                </c:pt>
                <c:pt idx="120">
                  <c:v>3924.84596444</c:v>
                </c:pt>
                <c:pt idx="121">
                  <c:v>541.5719644400001</c:v>
                </c:pt>
                <c:pt idx="122">
                  <c:v>541.5719644400001</c:v>
                </c:pt>
                <c:pt idx="123">
                  <c:v>541.5719644400001</c:v>
                </c:pt>
                <c:pt idx="124">
                  <c:v>541.5719644400001</c:v>
                </c:pt>
                <c:pt idx="125">
                  <c:v>541.5719644400001</c:v>
                </c:pt>
                <c:pt idx="126">
                  <c:v>541.5719644400001</c:v>
                </c:pt>
                <c:pt idx="127">
                  <c:v>541.5719644400001</c:v>
                </c:pt>
                <c:pt idx="128">
                  <c:v>541.5719644400001</c:v>
                </c:pt>
                <c:pt idx="129">
                  <c:v>541.5719644400001</c:v>
                </c:pt>
                <c:pt idx="130">
                  <c:v>541.5719644400001</c:v>
                </c:pt>
                <c:pt idx="131">
                  <c:v>541.5719644400001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7329264"/>
        <c:axId val="257329824"/>
      </c:areaChart>
      <c:lineChart>
        <c:grouping val="standard"/>
        <c:varyColors val="0"/>
        <c:ser>
          <c:idx val="3"/>
          <c:order val="2"/>
          <c:tx>
            <c:strRef>
              <c:f>'23_ábra_adat'!$E$1</c:f>
              <c:strCache>
                <c:ptCount val="1"/>
                <c:pt idx="0">
                  <c:v>Háztartási hitelállomány a GDP arányában (jobb skála)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val>
            <c:numRef>
              <c:f>'23_ábra_adat'!$E$3:$E$134</c:f>
              <c:numCache>
                <c:formatCode>General</c:formatCode>
                <c:ptCount val="132"/>
                <c:pt idx="0">
                  <c:v>14.405655650179311</c:v>
                </c:pt>
                <c:pt idx="1">
                  <c:v>14.503546625522635</c:v>
                </c:pt>
                <c:pt idx="2">
                  <c:v>14.657691988058996</c:v>
                </c:pt>
                <c:pt idx="3">
                  <c:v>14.938708597165059</c:v>
                </c:pt>
                <c:pt idx="4">
                  <c:v>15.235603473416219</c:v>
                </c:pt>
                <c:pt idx="5">
                  <c:v>15.442684057266185</c:v>
                </c:pt>
                <c:pt idx="6">
                  <c:v>15.690510359736953</c:v>
                </c:pt>
                <c:pt idx="7">
                  <c:v>16.012348692673363</c:v>
                </c:pt>
                <c:pt idx="8">
                  <c:v>16.354098414875793</c:v>
                </c:pt>
                <c:pt idx="9">
                  <c:v>16.598260556869789</c:v>
                </c:pt>
                <c:pt idx="10">
                  <c:v>16.835317788324026</c:v>
                </c:pt>
                <c:pt idx="11">
                  <c:v>16.963519723437489</c:v>
                </c:pt>
                <c:pt idx="12">
                  <c:v>17.022186280248739</c:v>
                </c:pt>
                <c:pt idx="13">
                  <c:v>17.107335362110568</c:v>
                </c:pt>
                <c:pt idx="14">
                  <c:v>17.52926986439341</c:v>
                </c:pt>
                <c:pt idx="15">
                  <c:v>17.757197988000232</c:v>
                </c:pt>
                <c:pt idx="16">
                  <c:v>18.158673931543898</c:v>
                </c:pt>
                <c:pt idx="17">
                  <c:v>18.937764971977362</c:v>
                </c:pt>
                <c:pt idx="18">
                  <c:v>18.959934176007021</c:v>
                </c:pt>
                <c:pt idx="19">
                  <c:v>19.450502203178512</c:v>
                </c:pt>
                <c:pt idx="20">
                  <c:v>19.541521553848128</c:v>
                </c:pt>
                <c:pt idx="21">
                  <c:v>19.52506744846259</c:v>
                </c:pt>
                <c:pt idx="22">
                  <c:v>19.668370326065087</c:v>
                </c:pt>
                <c:pt idx="23">
                  <c:v>19.780804378615887</c:v>
                </c:pt>
                <c:pt idx="24">
                  <c:v>20.009335468037634</c:v>
                </c:pt>
                <c:pt idx="25">
                  <c:v>20.09363616890575</c:v>
                </c:pt>
                <c:pt idx="26">
                  <c:v>20.007068986421768</c:v>
                </c:pt>
                <c:pt idx="27">
                  <c:v>20.206376056844704</c:v>
                </c:pt>
                <c:pt idx="28">
                  <c:v>20.69039744073666</c:v>
                </c:pt>
                <c:pt idx="29">
                  <c:v>20.854239660361266</c:v>
                </c:pt>
                <c:pt idx="30">
                  <c:v>21.552963834414744</c:v>
                </c:pt>
                <c:pt idx="31">
                  <c:v>22.106830812782267</c:v>
                </c:pt>
                <c:pt idx="32">
                  <c:v>22.209689224188239</c:v>
                </c:pt>
                <c:pt idx="33">
                  <c:v>22.377047514916857</c:v>
                </c:pt>
                <c:pt idx="34">
                  <c:v>23.032877493828796</c:v>
                </c:pt>
                <c:pt idx="35">
                  <c:v>23.2416500051676</c:v>
                </c:pt>
                <c:pt idx="36">
                  <c:v>24.154317288456255</c:v>
                </c:pt>
                <c:pt idx="37">
                  <c:v>24.558602548054719</c:v>
                </c:pt>
                <c:pt idx="38">
                  <c:v>24.785841015883687</c:v>
                </c:pt>
                <c:pt idx="39">
                  <c:v>24.277867505290825</c:v>
                </c:pt>
                <c:pt idx="40">
                  <c:v>23.783718409662459</c:v>
                </c:pt>
                <c:pt idx="41">
                  <c:v>24.001463958827692</c:v>
                </c:pt>
                <c:pt idx="42">
                  <c:v>23.801770688433919</c:v>
                </c:pt>
                <c:pt idx="43">
                  <c:v>24.721316521894884</c:v>
                </c:pt>
                <c:pt idx="44">
                  <c:v>25.76744809147559</c:v>
                </c:pt>
                <c:pt idx="45">
                  <c:v>28.612965901003694</c:v>
                </c:pt>
                <c:pt idx="46">
                  <c:v>27.664954772222718</c:v>
                </c:pt>
                <c:pt idx="47">
                  <c:v>28.651863399729198</c:v>
                </c:pt>
                <c:pt idx="48">
                  <c:v>31.185876861756356</c:v>
                </c:pt>
                <c:pt idx="49">
                  <c:v>31.38390766215759</c:v>
                </c:pt>
                <c:pt idx="50">
                  <c:v>31.961098047461846</c:v>
                </c:pt>
                <c:pt idx="51">
                  <c:v>30.556339429283142</c:v>
                </c:pt>
                <c:pt idx="52">
                  <c:v>30.199177419952996</c:v>
                </c:pt>
                <c:pt idx="53">
                  <c:v>29.606533592585805</c:v>
                </c:pt>
                <c:pt idx="54">
                  <c:v>29.13741268822249</c:v>
                </c:pt>
                <c:pt idx="55">
                  <c:v>29.849813437600254</c:v>
                </c:pt>
                <c:pt idx="56">
                  <c:v>29.882099405560663</c:v>
                </c:pt>
                <c:pt idx="57">
                  <c:v>29.940407368912187</c:v>
                </c:pt>
                <c:pt idx="58">
                  <c:v>29.935981383380817</c:v>
                </c:pt>
                <c:pt idx="59">
                  <c:v>29.970206881886426</c:v>
                </c:pt>
                <c:pt idx="60">
                  <c:v>30.159567788240924</c:v>
                </c:pt>
                <c:pt idx="61">
                  <c:v>30.090690038728109</c:v>
                </c:pt>
                <c:pt idx="62">
                  <c:v>30.106667948386324</c:v>
                </c:pt>
                <c:pt idx="63">
                  <c:v>29.883379854567799</c:v>
                </c:pt>
                <c:pt idx="64">
                  <c:v>30.66622969507711</c:v>
                </c:pt>
                <c:pt idx="65">
                  <c:v>32.798991327557658</c:v>
                </c:pt>
                <c:pt idx="66">
                  <c:v>31.901618914580578</c:v>
                </c:pt>
                <c:pt idx="67">
                  <c:v>32.896925946023089</c:v>
                </c:pt>
                <c:pt idx="68">
                  <c:v>31.303864444694014</c:v>
                </c:pt>
                <c:pt idx="69">
                  <c:v>30.358724799260671</c:v>
                </c:pt>
                <c:pt idx="70">
                  <c:v>31.887842861440387</c:v>
                </c:pt>
                <c:pt idx="71">
                  <c:v>31.83755646793983</c:v>
                </c:pt>
                <c:pt idx="72">
                  <c:v>30.700677709728382</c:v>
                </c:pt>
                <c:pt idx="73">
                  <c:v>30.471090877099279</c:v>
                </c:pt>
                <c:pt idx="74">
                  <c:v>29.488093510282784</c:v>
                </c:pt>
                <c:pt idx="75">
                  <c:v>29.333311436041484</c:v>
                </c:pt>
                <c:pt idx="76">
                  <c:v>30.244106614702229</c:v>
                </c:pt>
                <c:pt idx="77">
                  <c:v>30.242636501890317</c:v>
                </c:pt>
                <c:pt idx="78">
                  <c:v>31.369853545395969</c:v>
                </c:pt>
                <c:pt idx="79">
                  <c:v>30.713000246456961</c:v>
                </c:pt>
                <c:pt idx="80">
                  <c:v>31.334236673991036</c:v>
                </c:pt>
                <c:pt idx="81">
                  <c:v>31.057512427496459</c:v>
                </c:pt>
                <c:pt idx="82">
                  <c:v>30.982231072461349</c:v>
                </c:pt>
                <c:pt idx="83">
                  <c:v>30.319657755209345</c:v>
                </c:pt>
                <c:pt idx="84">
                  <c:v>28.092960246504127</c:v>
                </c:pt>
                <c:pt idx="85">
                  <c:v>27.105733158081129</c:v>
                </c:pt>
                <c:pt idx="86">
                  <c:v>27.237114522818626</c:v>
                </c:pt>
                <c:pt idx="87">
                  <c:v>26.685141740250074</c:v>
                </c:pt>
                <c:pt idx="88">
                  <c:v>27.261134832120778</c:v>
                </c:pt>
                <c:pt idx="89">
                  <c:v>26.419148706170475</c:v>
                </c:pt>
                <c:pt idx="90">
                  <c:v>25.7940304308094</c:v>
                </c:pt>
                <c:pt idx="91">
                  <c:v>25.836401538061722</c:v>
                </c:pt>
                <c:pt idx="92">
                  <c:v>25.514607633741345</c:v>
                </c:pt>
                <c:pt idx="93">
                  <c:v>25.276528541306355</c:v>
                </c:pt>
                <c:pt idx="94">
                  <c:v>25.067209921973351</c:v>
                </c:pt>
                <c:pt idx="95">
                  <c:v>25.336034850491092</c:v>
                </c:pt>
                <c:pt idx="96">
                  <c:v>25.278206758491162</c:v>
                </c:pt>
                <c:pt idx="97">
                  <c:v>25.403004006661689</c:v>
                </c:pt>
                <c:pt idx="98">
                  <c:v>25.594030655035414</c:v>
                </c:pt>
                <c:pt idx="99">
                  <c:v>25.036609192551026</c:v>
                </c:pt>
                <c:pt idx="100">
                  <c:v>24.487896375361689</c:v>
                </c:pt>
                <c:pt idx="101">
                  <c:v>24.243452488155139</c:v>
                </c:pt>
                <c:pt idx="102">
                  <c:v>24.258537886037566</c:v>
                </c:pt>
                <c:pt idx="103">
                  <c:v>24.061926287295087</c:v>
                </c:pt>
                <c:pt idx="104">
                  <c:v>23.865243919636889</c:v>
                </c:pt>
                <c:pt idx="105">
                  <c:v>23.294108912694174</c:v>
                </c:pt>
                <c:pt idx="106">
                  <c:v>23.331348307205761</c:v>
                </c:pt>
                <c:pt idx="107">
                  <c:v>22.92280394459484</c:v>
                </c:pt>
                <c:pt idx="108">
                  <c:v>23.287092886705125</c:v>
                </c:pt>
                <c:pt idx="109">
                  <c:v>23.038339841612029</c:v>
                </c:pt>
                <c:pt idx="110">
                  <c:v>22.64525072530153</c:v>
                </c:pt>
                <c:pt idx="111">
                  <c:v>22.338933412089268</c:v>
                </c:pt>
                <c:pt idx="112">
                  <c:v>22.038770174278987</c:v>
                </c:pt>
                <c:pt idx="113">
                  <c:v>22.151353565096468</c:v>
                </c:pt>
                <c:pt idx="114">
                  <c:v>21.977359210959474</c:v>
                </c:pt>
                <c:pt idx="115">
                  <c:v>21.988891806607089</c:v>
                </c:pt>
                <c:pt idx="116">
                  <c:v>21.639334545953982</c:v>
                </c:pt>
                <c:pt idx="117">
                  <c:v>21.28657441889154</c:v>
                </c:pt>
                <c:pt idx="118">
                  <c:v>21.09244674925532</c:v>
                </c:pt>
                <c:pt idx="119">
                  <c:v>21.096325191515668</c:v>
                </c:pt>
                <c:pt idx="120">
                  <c:v>22.28199086815609</c:v>
                </c:pt>
                <c:pt idx="121">
                  <c:v>20.374078803309146</c:v>
                </c:pt>
                <c:pt idx="122">
                  <c:v>20.374078803309146</c:v>
                </c:pt>
                <c:pt idx="123">
                  <c:v>20.374078803309146</c:v>
                </c:pt>
                <c:pt idx="124">
                  <c:v>20.374078803309146</c:v>
                </c:pt>
                <c:pt idx="125">
                  <c:v>20.374078803309146</c:v>
                </c:pt>
                <c:pt idx="126">
                  <c:v>20.374078803309146</c:v>
                </c:pt>
                <c:pt idx="127">
                  <c:v>20.374078803309146</c:v>
                </c:pt>
                <c:pt idx="128">
                  <c:v>20.374078803309146</c:v>
                </c:pt>
                <c:pt idx="129">
                  <c:v>20.374078803309146</c:v>
                </c:pt>
                <c:pt idx="130">
                  <c:v>20.374078803309146</c:v>
                </c:pt>
                <c:pt idx="131">
                  <c:v>20.374078803309146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331504"/>
        <c:axId val="257330944"/>
      </c:lineChart>
      <c:catAx>
        <c:axId val="25732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257329824"/>
        <c:crosses val="autoZero"/>
        <c:auto val="1"/>
        <c:lblAlgn val="ctr"/>
        <c:lblOffset val="6"/>
        <c:tickLblSkip val="6"/>
        <c:noMultiLvlLbl val="0"/>
      </c:catAx>
      <c:valAx>
        <c:axId val="257329824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hu-HU" sz="1600" b="0" dirty="0">
                    <a:latin typeface="+mn-lt"/>
                  </a:rPr>
                  <a:t>Milliárd </a:t>
                </a:r>
                <a:r>
                  <a:rPr lang="hu-HU" sz="1600" b="0" dirty="0" smtClean="0">
                    <a:latin typeface="+mn-lt"/>
                  </a:rPr>
                  <a:t>Ft</a:t>
                </a:r>
                <a:endParaRPr lang="en-US" sz="1600" b="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10235350989037353"/>
              <c:y val="3.4990482912633714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0"/>
            </a:pPr>
            <a:endParaRPr lang="hu-HU"/>
          </a:p>
        </c:txPr>
        <c:crossAx val="257329264"/>
        <c:crosses val="autoZero"/>
        <c:crossBetween val="between"/>
        <c:majorUnit val="2000"/>
      </c:valAx>
      <c:valAx>
        <c:axId val="257330944"/>
        <c:scaling>
          <c:orientation val="minMax"/>
          <c:max val="60"/>
          <c:min val="1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u-HU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1595871900437664"/>
              <c:y val="1.5826713798908875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7331504"/>
        <c:crosses val="max"/>
        <c:crossBetween val="between"/>
        <c:majorUnit val="10"/>
      </c:valAx>
      <c:catAx>
        <c:axId val="257331504"/>
        <c:scaling>
          <c:orientation val="minMax"/>
        </c:scaling>
        <c:delete val="1"/>
        <c:axPos val="b"/>
        <c:majorTickMark val="out"/>
        <c:minorTickMark val="none"/>
        <c:tickLblPos val="none"/>
        <c:crossAx val="25733094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7.1144946224734967E-2"/>
          <c:y val="0.7985915867790585"/>
          <c:w val="0.86995644800607563"/>
          <c:h val="0.1888703882624519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683793543112432E-2"/>
          <c:y val="3.2860738109426302E-2"/>
          <c:w val="0.86885478004989891"/>
          <c:h val="0.53273149085607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'c1-8'!$B$14</c:f>
              <c:strCache>
                <c:ptCount val="1"/>
                <c:pt idx="0">
                  <c:v>Lakosság végső fogyasztása</c:v>
                </c:pt>
              </c:strCache>
            </c:strRef>
          </c:tx>
          <c:spPr>
            <a:solidFill>
              <a:srgbClr val="9C0000"/>
            </a:solidFill>
            <a:ln>
              <a:noFill/>
            </a:ln>
          </c:spPr>
          <c:invertIfNegative val="0"/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'c1-8'!$B$16:$B$26</c:f>
              <c:numCache>
                <c:formatCode>General</c:formatCode>
                <c:ptCount val="11"/>
                <c:pt idx="0">
                  <c:v>-0.30000000000000032</c:v>
                </c:pt>
                <c:pt idx="1">
                  <c:v>0.70000000000000062</c:v>
                </c:pt>
                <c:pt idx="2">
                  <c:v>0</c:v>
                </c:pt>
                <c:pt idx="3">
                  <c:v>0.4</c:v>
                </c:pt>
                <c:pt idx="4">
                  <c:v>0.8</c:v>
                </c:pt>
                <c:pt idx="5">
                  <c:v>1.3</c:v>
                </c:pt>
                <c:pt idx="6">
                  <c:v>0.70000000000000062</c:v>
                </c:pt>
                <c:pt idx="7">
                  <c:v>1.2</c:v>
                </c:pt>
                <c:pt idx="9">
                  <c:v>1.5572800231240602</c:v>
                </c:pt>
                <c:pt idx="10">
                  <c:v>1.3130087602191838</c:v>
                </c:pt>
              </c:numCache>
            </c:numRef>
          </c:val>
        </c:ser>
        <c:ser>
          <c:idx val="1"/>
          <c:order val="1"/>
          <c:tx>
            <c:strRef>
              <c:f>'c1-8'!$C$14</c:f>
              <c:strCache>
                <c:ptCount val="1"/>
                <c:pt idx="0">
                  <c:v>Közösségi fogyasztás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'c1-8'!$C$16:$C$26</c:f>
              <c:numCache>
                <c:formatCode>General</c:formatCode>
                <c:ptCount val="11"/>
                <c:pt idx="0">
                  <c:v>0.60000000000000064</c:v>
                </c:pt>
                <c:pt idx="1">
                  <c:v>0.60000000000000064</c:v>
                </c:pt>
                <c:pt idx="2">
                  <c:v>0.2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0.2</c:v>
                </c:pt>
                <c:pt idx="6">
                  <c:v>0.30000000000000032</c:v>
                </c:pt>
                <c:pt idx="7">
                  <c:v>0.5</c:v>
                </c:pt>
                <c:pt idx="9">
                  <c:v>0.15056182357933873</c:v>
                </c:pt>
                <c:pt idx="10">
                  <c:v>4.9311994684172314E-2</c:v>
                </c:pt>
              </c:numCache>
            </c:numRef>
          </c:val>
        </c:ser>
        <c:ser>
          <c:idx val="2"/>
          <c:order val="2"/>
          <c:tx>
            <c:strRef>
              <c:f>'c1-8'!$D$14</c:f>
              <c:strCache>
                <c:ptCount val="1"/>
                <c:pt idx="0">
                  <c:v>Bruttó állóeszköz-felhalmozás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'c1-8'!$D$16:$D$26</c:f>
              <c:numCache>
                <c:formatCode>General</c:formatCode>
                <c:ptCount val="11"/>
                <c:pt idx="0">
                  <c:v>-1.4</c:v>
                </c:pt>
                <c:pt idx="1">
                  <c:v>0.8</c:v>
                </c:pt>
                <c:pt idx="2">
                  <c:v>1.6</c:v>
                </c:pt>
                <c:pt idx="3">
                  <c:v>2.6</c:v>
                </c:pt>
                <c:pt idx="4">
                  <c:v>2.7</c:v>
                </c:pt>
                <c:pt idx="5">
                  <c:v>3.6</c:v>
                </c:pt>
                <c:pt idx="6">
                  <c:v>2.8</c:v>
                </c:pt>
                <c:pt idx="7">
                  <c:v>0.5</c:v>
                </c:pt>
                <c:pt idx="9">
                  <c:v>1.1095802957874552</c:v>
                </c:pt>
                <c:pt idx="10">
                  <c:v>-0.24916332715124254</c:v>
                </c:pt>
              </c:numCache>
            </c:numRef>
          </c:val>
        </c:ser>
        <c:ser>
          <c:idx val="3"/>
          <c:order val="3"/>
          <c:tx>
            <c:strRef>
              <c:f>'c1-8'!$E$14</c:f>
              <c:strCache>
                <c:ptCount val="1"/>
                <c:pt idx="0">
                  <c:v>Készletváltozás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'c1-8'!$E$16:$E$26</c:f>
              <c:numCache>
                <c:formatCode>General</c:formatCode>
                <c:ptCount val="11"/>
                <c:pt idx="0">
                  <c:v>-0.70000000000000062</c:v>
                </c:pt>
                <c:pt idx="1">
                  <c:v>0.8</c:v>
                </c:pt>
                <c:pt idx="2">
                  <c:v>-0.9</c:v>
                </c:pt>
                <c:pt idx="3">
                  <c:v>-1.1000000000000001</c:v>
                </c:pt>
                <c:pt idx="4">
                  <c:v>0</c:v>
                </c:pt>
                <c:pt idx="5">
                  <c:v>-0.60000000000000064</c:v>
                </c:pt>
                <c:pt idx="6">
                  <c:v>1.3</c:v>
                </c:pt>
                <c:pt idx="7">
                  <c:v>0.60000000000000064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'c1-8'!$F$14</c:f>
              <c:strCache>
                <c:ptCount val="1"/>
                <c:pt idx="0">
                  <c:v>Nettó export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'c1-8'!$F$16:$F$26</c:f>
              <c:numCache>
                <c:formatCode>General</c:formatCode>
                <c:ptCount val="11"/>
                <c:pt idx="0">
                  <c:v>1</c:v>
                </c:pt>
                <c:pt idx="1">
                  <c:v>-1.8</c:v>
                </c:pt>
                <c:pt idx="2">
                  <c:v>1.4</c:v>
                </c:pt>
                <c:pt idx="3">
                  <c:v>1</c:v>
                </c:pt>
                <c:pt idx="4">
                  <c:v>0</c:v>
                </c:pt>
                <c:pt idx="5">
                  <c:v>-0.4</c:v>
                </c:pt>
                <c:pt idx="6">
                  <c:v>-1.7</c:v>
                </c:pt>
                <c:pt idx="7">
                  <c:v>0.60000000000000064</c:v>
                </c:pt>
                <c:pt idx="9">
                  <c:v>0.38710608661449414</c:v>
                </c:pt>
                <c:pt idx="10">
                  <c:v>1.3492204353692938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5068496"/>
        <c:axId val="175069056"/>
      </c:barChart>
      <c:lineChart>
        <c:grouping val="standard"/>
        <c:varyColors val="0"/>
        <c:ser>
          <c:idx val="5"/>
          <c:order val="5"/>
          <c:tx>
            <c:strRef>
              <c:f>'c1-8'!$G$14</c:f>
              <c:strCache>
                <c:ptCount val="1"/>
                <c:pt idx="0">
                  <c:v>GDP (%)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circle"/>
            <c:size val="12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marker>
          <c:dPt>
            <c:idx val="7"/>
            <c:bubble3D val="0"/>
            <c:spPr>
              <a:ln w="3810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38100">
                <a:solidFill>
                  <a:prstClr val="black"/>
                </a:solidFill>
              </a:ln>
            </c:spPr>
          </c:dPt>
          <c:cat>
            <c:strRef>
              <c:f>'c1-8'!$A$16:$A$26</c:f>
              <c:strCache>
                <c:ptCount val="11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'c1-8'!$G$16:$G$26</c:f>
              <c:numCache>
                <c:formatCode>General</c:formatCode>
                <c:ptCount val="11"/>
                <c:pt idx="0">
                  <c:v>-0.70000000000000062</c:v>
                </c:pt>
                <c:pt idx="1">
                  <c:v>1.2</c:v>
                </c:pt>
                <c:pt idx="2">
                  <c:v>2.2000000000000002</c:v>
                </c:pt>
                <c:pt idx="3">
                  <c:v>3.2</c:v>
                </c:pt>
                <c:pt idx="4">
                  <c:v>3.8</c:v>
                </c:pt>
                <c:pt idx="5">
                  <c:v>4.0999999999999996</c:v>
                </c:pt>
                <c:pt idx="6">
                  <c:v>3.3</c:v>
                </c:pt>
                <c:pt idx="7">
                  <c:v>3.4</c:v>
                </c:pt>
                <c:pt idx="9">
                  <c:v>3.2045250933852873</c:v>
                </c:pt>
                <c:pt idx="10">
                  <c:v>2.4623778631214002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69616"/>
        <c:axId val="175070176"/>
      </c:lineChart>
      <c:dateAx>
        <c:axId val="175068496"/>
        <c:scaling>
          <c:orientation val="minMax"/>
          <c:min val="1"/>
        </c:scaling>
        <c:delete val="0"/>
        <c:axPos val="b"/>
        <c:numFmt formatCode="yyyy" sourceLinked="0"/>
        <c:majorTickMark val="none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75069056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75069056"/>
        <c:scaling>
          <c:orientation val="minMax"/>
          <c:max val="6"/>
          <c:min val="-3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75068496"/>
        <c:crosses val="autoZero"/>
        <c:crossBetween val="between"/>
        <c:majorUnit val="1"/>
      </c:valAx>
      <c:catAx>
        <c:axId val="17506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070176"/>
        <c:crosses val="autoZero"/>
        <c:auto val="1"/>
        <c:lblAlgn val="ctr"/>
        <c:lblOffset val="100"/>
        <c:noMultiLvlLbl val="0"/>
      </c:catAx>
      <c:valAx>
        <c:axId val="175070176"/>
        <c:scaling>
          <c:orientation val="minMax"/>
          <c:max val="6"/>
          <c:min val="-3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u-HU"/>
          </a:p>
        </c:txPr>
        <c:crossAx val="175069616"/>
        <c:crosses val="max"/>
        <c:crossBetween val="between"/>
        <c:majorUnit val="1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78453476195710536"/>
          <c:w val="1"/>
          <c:h val="0.21546523804289397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600" b="0">
          <a:latin typeface="+mn-lt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33821931096818E-2"/>
          <c:y val="2.7303453343130037E-2"/>
          <c:w val="0.8761323561378066"/>
          <c:h val="0.5883203063981440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'13'!$I$1</c:f>
              <c:strCache>
                <c:ptCount val="1"/>
                <c:pt idx="0">
                  <c:v>Reál jövedelem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'13'!$A$29:$A$84</c:f>
              <c:strCache>
                <c:ptCount val="56"/>
                <c:pt idx="0">
                  <c:v>2003Q1</c:v>
                </c:pt>
                <c:pt idx="1">
                  <c:v>2003Q2</c:v>
                </c:pt>
                <c:pt idx="2">
                  <c:v>2003Q3</c:v>
                </c:pt>
                <c:pt idx="3">
                  <c:v>2003Q4</c:v>
                </c:pt>
                <c:pt idx="4">
                  <c:v>2004Q1</c:v>
                </c:pt>
                <c:pt idx="5">
                  <c:v>2004Q2</c:v>
                </c:pt>
                <c:pt idx="6">
                  <c:v>2004Q3</c:v>
                </c:pt>
                <c:pt idx="7">
                  <c:v>2004Q4</c:v>
                </c:pt>
                <c:pt idx="8">
                  <c:v>2005Q1</c:v>
                </c:pt>
                <c:pt idx="9">
                  <c:v>2005Q2</c:v>
                </c:pt>
                <c:pt idx="10">
                  <c:v>2005Q3</c:v>
                </c:pt>
                <c:pt idx="11">
                  <c:v>2005Q4</c:v>
                </c:pt>
                <c:pt idx="12">
                  <c:v>2006Q1</c:v>
                </c:pt>
                <c:pt idx="13">
                  <c:v>2006Q2</c:v>
                </c:pt>
                <c:pt idx="14">
                  <c:v>2006Q3</c:v>
                </c:pt>
                <c:pt idx="15">
                  <c:v>2006Q4</c:v>
                </c:pt>
                <c:pt idx="16">
                  <c:v>2007Q1</c:v>
                </c:pt>
                <c:pt idx="17">
                  <c:v>2007Q2</c:v>
                </c:pt>
                <c:pt idx="18">
                  <c:v>2007Q3</c:v>
                </c:pt>
                <c:pt idx="19">
                  <c:v>2007Q4</c:v>
                </c:pt>
                <c:pt idx="20">
                  <c:v>2008Q1</c:v>
                </c:pt>
                <c:pt idx="21">
                  <c:v>2008Q2</c:v>
                </c:pt>
                <c:pt idx="22">
                  <c:v>2008Q3</c:v>
                </c:pt>
                <c:pt idx="23">
                  <c:v>2008Q4</c:v>
                </c:pt>
                <c:pt idx="24">
                  <c:v>2009Q1</c:v>
                </c:pt>
                <c:pt idx="25">
                  <c:v>2009Q2</c:v>
                </c:pt>
                <c:pt idx="26">
                  <c:v>2009Q3</c:v>
                </c:pt>
                <c:pt idx="27">
                  <c:v>2009Q4</c:v>
                </c:pt>
                <c:pt idx="28">
                  <c:v>2010Q1</c:v>
                </c:pt>
                <c:pt idx="29">
                  <c:v>2010Q2</c:v>
                </c:pt>
                <c:pt idx="30">
                  <c:v>2010Q3</c:v>
                </c:pt>
                <c:pt idx="31">
                  <c:v>2010Q4</c:v>
                </c:pt>
                <c:pt idx="32">
                  <c:v>2011Q1</c:v>
                </c:pt>
                <c:pt idx="33">
                  <c:v>2011Q2</c:v>
                </c:pt>
                <c:pt idx="34">
                  <c:v>2011Q3</c:v>
                </c:pt>
                <c:pt idx="35">
                  <c:v>2011Q4</c:v>
                </c:pt>
                <c:pt idx="36">
                  <c:v>2012Q1</c:v>
                </c:pt>
                <c:pt idx="37">
                  <c:v>2012Q2</c:v>
                </c:pt>
                <c:pt idx="38">
                  <c:v>2012Q3</c:v>
                </c:pt>
                <c:pt idx="39">
                  <c:v>2012Q4</c:v>
                </c:pt>
                <c:pt idx="40">
                  <c:v>2013Q1</c:v>
                </c:pt>
                <c:pt idx="41">
                  <c:v>2013Q2</c:v>
                </c:pt>
                <c:pt idx="42">
                  <c:v>2013Q3</c:v>
                </c:pt>
                <c:pt idx="43">
                  <c:v>2013Q4</c:v>
                </c:pt>
                <c:pt idx="44">
                  <c:v>2014Q1</c:v>
                </c:pt>
                <c:pt idx="45">
                  <c:v>2014Q2</c:v>
                </c:pt>
                <c:pt idx="46">
                  <c:v>2014Q3</c:v>
                </c:pt>
                <c:pt idx="47">
                  <c:v>2014Q4</c:v>
                </c:pt>
                <c:pt idx="48">
                  <c:v>2015Q1</c:v>
                </c:pt>
                <c:pt idx="49">
                  <c:v>2015Q2</c:v>
                </c:pt>
                <c:pt idx="50">
                  <c:v>2015Q3</c:v>
                </c:pt>
                <c:pt idx="51">
                  <c:v>2015Q4</c:v>
                </c:pt>
                <c:pt idx="52">
                  <c:v>2016Q1</c:v>
                </c:pt>
                <c:pt idx="53">
                  <c:v>2016Q2</c:v>
                </c:pt>
                <c:pt idx="54">
                  <c:v>2016Q3</c:v>
                </c:pt>
                <c:pt idx="55">
                  <c:v>2016Q4</c:v>
                </c:pt>
              </c:strCache>
            </c:strRef>
          </c:cat>
          <c:val>
            <c:numRef>
              <c:f>'13'!$J$29:$J$84</c:f>
              <c:numCache>
                <c:formatCode>0.0</c:formatCode>
                <c:ptCount val="56"/>
                <c:pt idx="0">
                  <c:v>12.878755173572246</c:v>
                </c:pt>
                <c:pt idx="1">
                  <c:v>10.141123009465323</c:v>
                </c:pt>
                <c:pt idx="2">
                  <c:v>8.1926024051826705</c:v>
                </c:pt>
                <c:pt idx="3">
                  <c:v>6.9918121620862905</c:v>
                </c:pt>
                <c:pt idx="4">
                  <c:v>2.4105999778790874</c:v>
                </c:pt>
                <c:pt idx="5">
                  <c:v>2.4618871321074636</c:v>
                </c:pt>
                <c:pt idx="6">
                  <c:v>2.4759274561109095</c:v>
                </c:pt>
                <c:pt idx="7">
                  <c:v>1.630760016172772</c:v>
                </c:pt>
                <c:pt idx="8">
                  <c:v>5.7375031995214414</c:v>
                </c:pt>
                <c:pt idx="9">
                  <c:v>5.6904498707667255</c:v>
                </c:pt>
                <c:pt idx="10">
                  <c:v>6.1964310898523109</c:v>
                </c:pt>
                <c:pt idx="11">
                  <c:v>7.2293949008029443</c:v>
                </c:pt>
                <c:pt idx="12">
                  <c:v>7.1489210746612315</c:v>
                </c:pt>
                <c:pt idx="13">
                  <c:v>6.7485721412207784</c:v>
                </c:pt>
                <c:pt idx="14">
                  <c:v>4.4809834893618241</c:v>
                </c:pt>
                <c:pt idx="15">
                  <c:v>2.3295804127757131</c:v>
                </c:pt>
                <c:pt idx="16">
                  <c:v>-1.2730658754498592</c:v>
                </c:pt>
                <c:pt idx="17">
                  <c:v>-3.699658713279089</c:v>
                </c:pt>
                <c:pt idx="18">
                  <c:v>-2.8722165096023105</c:v>
                </c:pt>
                <c:pt idx="19">
                  <c:v>-1.9877394823625139</c:v>
                </c:pt>
                <c:pt idx="20">
                  <c:v>-0.23713902708935564</c:v>
                </c:pt>
                <c:pt idx="21">
                  <c:v>2.4161207364940935</c:v>
                </c:pt>
                <c:pt idx="22">
                  <c:v>1.1403417274705987</c:v>
                </c:pt>
                <c:pt idx="23">
                  <c:v>4.0751189164477593</c:v>
                </c:pt>
                <c:pt idx="24">
                  <c:v>-1.4589343597818778</c:v>
                </c:pt>
                <c:pt idx="25">
                  <c:v>-2.9279721976618172</c:v>
                </c:pt>
                <c:pt idx="26">
                  <c:v>-4.5432603596660686</c:v>
                </c:pt>
                <c:pt idx="27">
                  <c:v>-8.4066952147981162</c:v>
                </c:pt>
                <c:pt idx="28">
                  <c:v>-2.8414572237619353</c:v>
                </c:pt>
                <c:pt idx="29">
                  <c:v>-2.8038588716594575</c:v>
                </c:pt>
                <c:pt idx="30">
                  <c:v>0.48242477463027511</c:v>
                </c:pt>
                <c:pt idx="31">
                  <c:v>2.0915909641836379</c:v>
                </c:pt>
                <c:pt idx="32">
                  <c:v>2.8984626625750138</c:v>
                </c:pt>
                <c:pt idx="33">
                  <c:v>4.7479083076861555</c:v>
                </c:pt>
                <c:pt idx="34">
                  <c:v>3.9262188919984737</c:v>
                </c:pt>
                <c:pt idx="35">
                  <c:v>0.69134978937196878</c:v>
                </c:pt>
                <c:pt idx="36">
                  <c:v>-3.6548228559022675</c:v>
                </c:pt>
                <c:pt idx="37">
                  <c:v>-5.572639305271073</c:v>
                </c:pt>
                <c:pt idx="38">
                  <c:v>-5.9684629414425814</c:v>
                </c:pt>
                <c:pt idx="39">
                  <c:v>-6.7187025127466171</c:v>
                </c:pt>
                <c:pt idx="40">
                  <c:v>-2.0144550850765768</c:v>
                </c:pt>
                <c:pt idx="41">
                  <c:v>0.6996975586612566</c:v>
                </c:pt>
                <c:pt idx="42">
                  <c:v>1.8314218407537339</c:v>
                </c:pt>
                <c:pt idx="43">
                  <c:v>6.0016573362962315</c:v>
                </c:pt>
                <c:pt idx="44">
                  <c:v>5.08746178169344</c:v>
                </c:pt>
                <c:pt idx="45">
                  <c:v>3.9715967584806036</c:v>
                </c:pt>
                <c:pt idx="46">
                  <c:v>4.3175789078777944</c:v>
                </c:pt>
                <c:pt idx="47">
                  <c:v>4.9995149549865205</c:v>
                </c:pt>
                <c:pt idx="48">
                  <c:v>3.4212518291966347</c:v>
                </c:pt>
                <c:pt idx="49">
                  <c:v>2.477234776257395</c:v>
                </c:pt>
                <c:pt idx="50">
                  <c:v>2.6633453439219892</c:v>
                </c:pt>
                <c:pt idx="51">
                  <c:v>1.1819332523271391</c:v>
                </c:pt>
                <c:pt idx="52">
                  <c:v>1.8567597548975669</c:v>
                </c:pt>
                <c:pt idx="53">
                  <c:v>1.9816409641262165</c:v>
                </c:pt>
                <c:pt idx="54">
                  <c:v>1.1226569606194661</c:v>
                </c:pt>
                <c:pt idx="55">
                  <c:v>1.175753708440624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7535648"/>
        <c:axId val="257535088"/>
      </c:barChart>
      <c:lineChart>
        <c:grouping val="standard"/>
        <c:varyColors val="0"/>
        <c:ser>
          <c:idx val="0"/>
          <c:order val="0"/>
          <c:tx>
            <c:strRef>
              <c:f>'13'!$G$1</c:f>
              <c:strCache>
                <c:ptCount val="1"/>
                <c:pt idx="0">
                  <c:v>Hitel/rendelkezésre álló jövedelem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dPt>
            <c:idx val="48"/>
            <c:marker>
              <c:symbol val="circle"/>
              <c:size val="10"/>
              <c:spPr>
                <a:solidFill>
                  <a:schemeClr val="bg1"/>
                </a:solidFill>
                <a:ln w="19050">
                  <a:solidFill>
                    <a:schemeClr val="accent5"/>
                  </a:solidFill>
                </a:ln>
              </c:spPr>
            </c:marker>
            <c:bubble3D val="0"/>
          </c:dPt>
          <c:cat>
            <c:strRef>
              <c:f>'13'!$A$29:$A$84</c:f>
              <c:strCache>
                <c:ptCount val="56"/>
                <c:pt idx="0">
                  <c:v>2003Q1</c:v>
                </c:pt>
                <c:pt idx="1">
                  <c:v>2003Q2</c:v>
                </c:pt>
                <c:pt idx="2">
                  <c:v>2003Q3</c:v>
                </c:pt>
                <c:pt idx="3">
                  <c:v>2003Q4</c:v>
                </c:pt>
                <c:pt idx="4">
                  <c:v>2004Q1</c:v>
                </c:pt>
                <c:pt idx="5">
                  <c:v>2004Q2</c:v>
                </c:pt>
                <c:pt idx="6">
                  <c:v>2004Q3</c:v>
                </c:pt>
                <c:pt idx="7">
                  <c:v>2004Q4</c:v>
                </c:pt>
                <c:pt idx="8">
                  <c:v>2005Q1</c:v>
                </c:pt>
                <c:pt idx="9">
                  <c:v>2005Q2</c:v>
                </c:pt>
                <c:pt idx="10">
                  <c:v>2005Q3</c:v>
                </c:pt>
                <c:pt idx="11">
                  <c:v>2005Q4</c:v>
                </c:pt>
                <c:pt idx="12">
                  <c:v>2006Q1</c:v>
                </c:pt>
                <c:pt idx="13">
                  <c:v>2006Q2</c:v>
                </c:pt>
                <c:pt idx="14">
                  <c:v>2006Q3</c:v>
                </c:pt>
                <c:pt idx="15">
                  <c:v>2006Q4</c:v>
                </c:pt>
                <c:pt idx="16">
                  <c:v>2007Q1</c:v>
                </c:pt>
                <c:pt idx="17">
                  <c:v>2007Q2</c:v>
                </c:pt>
                <c:pt idx="18">
                  <c:v>2007Q3</c:v>
                </c:pt>
                <c:pt idx="19">
                  <c:v>2007Q4</c:v>
                </c:pt>
                <c:pt idx="20">
                  <c:v>2008Q1</c:v>
                </c:pt>
                <c:pt idx="21">
                  <c:v>2008Q2</c:v>
                </c:pt>
                <c:pt idx="22">
                  <c:v>2008Q3</c:v>
                </c:pt>
                <c:pt idx="23">
                  <c:v>2008Q4</c:v>
                </c:pt>
                <c:pt idx="24">
                  <c:v>2009Q1</c:v>
                </c:pt>
                <c:pt idx="25">
                  <c:v>2009Q2</c:v>
                </c:pt>
                <c:pt idx="26">
                  <c:v>2009Q3</c:v>
                </c:pt>
                <c:pt idx="27">
                  <c:v>2009Q4</c:v>
                </c:pt>
                <c:pt idx="28">
                  <c:v>2010Q1</c:v>
                </c:pt>
                <c:pt idx="29">
                  <c:v>2010Q2</c:v>
                </c:pt>
                <c:pt idx="30">
                  <c:v>2010Q3</c:v>
                </c:pt>
                <c:pt idx="31">
                  <c:v>2010Q4</c:v>
                </c:pt>
                <c:pt idx="32">
                  <c:v>2011Q1</c:v>
                </c:pt>
                <c:pt idx="33">
                  <c:v>2011Q2</c:v>
                </c:pt>
                <c:pt idx="34">
                  <c:v>2011Q3</c:v>
                </c:pt>
                <c:pt idx="35">
                  <c:v>2011Q4</c:v>
                </c:pt>
                <c:pt idx="36">
                  <c:v>2012Q1</c:v>
                </c:pt>
                <c:pt idx="37">
                  <c:v>2012Q2</c:v>
                </c:pt>
                <c:pt idx="38">
                  <c:v>2012Q3</c:v>
                </c:pt>
                <c:pt idx="39">
                  <c:v>2012Q4</c:v>
                </c:pt>
                <c:pt idx="40">
                  <c:v>2013Q1</c:v>
                </c:pt>
                <c:pt idx="41">
                  <c:v>2013Q2</c:v>
                </c:pt>
                <c:pt idx="42">
                  <c:v>2013Q3</c:v>
                </c:pt>
                <c:pt idx="43">
                  <c:v>2013Q4</c:v>
                </c:pt>
                <c:pt idx="44">
                  <c:v>2014Q1</c:v>
                </c:pt>
                <c:pt idx="45">
                  <c:v>2014Q2</c:v>
                </c:pt>
                <c:pt idx="46">
                  <c:v>2014Q3</c:v>
                </c:pt>
                <c:pt idx="47">
                  <c:v>2014Q4</c:v>
                </c:pt>
                <c:pt idx="48">
                  <c:v>2015Q1</c:v>
                </c:pt>
                <c:pt idx="49">
                  <c:v>2015Q2</c:v>
                </c:pt>
                <c:pt idx="50">
                  <c:v>2015Q3</c:v>
                </c:pt>
                <c:pt idx="51">
                  <c:v>2015Q4</c:v>
                </c:pt>
                <c:pt idx="52">
                  <c:v>2016Q1</c:v>
                </c:pt>
                <c:pt idx="53">
                  <c:v>2016Q2</c:v>
                </c:pt>
                <c:pt idx="54">
                  <c:v>2016Q3</c:v>
                </c:pt>
                <c:pt idx="55">
                  <c:v>2016Q4</c:v>
                </c:pt>
              </c:strCache>
            </c:strRef>
          </c:cat>
          <c:val>
            <c:numRef>
              <c:f>'13'!$G$29:$G$84</c:f>
              <c:numCache>
                <c:formatCode>General</c:formatCode>
                <c:ptCount val="56"/>
                <c:pt idx="0">
                  <c:v>19.823726411136246</c:v>
                </c:pt>
                <c:pt idx="1">
                  <c:v>22.300634563696633</c:v>
                </c:pt>
                <c:pt idx="2">
                  <c:v>24.44084993363013</c:v>
                </c:pt>
                <c:pt idx="3">
                  <c:v>26.583841174769489</c:v>
                </c:pt>
                <c:pt idx="4">
                  <c:v>27.497549677207033</c:v>
                </c:pt>
                <c:pt idx="5">
                  <c:v>28.637444135187597</c:v>
                </c:pt>
                <c:pt idx="6">
                  <c:v>29.91452467166674</c:v>
                </c:pt>
                <c:pt idx="7">
                  <c:v>31.748750490754787</c:v>
                </c:pt>
                <c:pt idx="8">
                  <c:v>31.616299805235499</c:v>
                </c:pt>
                <c:pt idx="9">
                  <c:v>33.707234090076078</c:v>
                </c:pt>
                <c:pt idx="10">
                  <c:v>36.171222129664379</c:v>
                </c:pt>
                <c:pt idx="11">
                  <c:v>37.887092661691177</c:v>
                </c:pt>
                <c:pt idx="12">
                  <c:v>39.682143832344913</c:v>
                </c:pt>
                <c:pt idx="13">
                  <c:v>43.375619427603503</c:v>
                </c:pt>
                <c:pt idx="14">
                  <c:v>44.510044358144114</c:v>
                </c:pt>
                <c:pt idx="15">
                  <c:v>44.6532518504549</c:v>
                </c:pt>
                <c:pt idx="16">
                  <c:v>45.222264435503305</c:v>
                </c:pt>
                <c:pt idx="17">
                  <c:v>46.435695168313572</c:v>
                </c:pt>
                <c:pt idx="18">
                  <c:v>48.862777105212508</c:v>
                </c:pt>
                <c:pt idx="19">
                  <c:v>50.507618824398236</c:v>
                </c:pt>
                <c:pt idx="20">
                  <c:v>54.175950947254165</c:v>
                </c:pt>
                <c:pt idx="21">
                  <c:v>52.560428832852033</c:v>
                </c:pt>
                <c:pt idx="22">
                  <c:v>56.157744635390578</c:v>
                </c:pt>
                <c:pt idx="23">
                  <c:v>66.056809701215627</c:v>
                </c:pt>
                <c:pt idx="24">
                  <c:v>69.826697705410382</c:v>
                </c:pt>
                <c:pt idx="25">
                  <c:v>63.73681107749124</c:v>
                </c:pt>
                <c:pt idx="26">
                  <c:v>63.875069086768498</c:v>
                </c:pt>
                <c:pt idx="27">
                  <c:v>64.028823533491618</c:v>
                </c:pt>
                <c:pt idx="28">
                  <c:v>64.437649835111827</c:v>
                </c:pt>
                <c:pt idx="29">
                  <c:v>67.19817685191515</c:v>
                </c:pt>
                <c:pt idx="30">
                  <c:v>67.460212674710789</c:v>
                </c:pt>
                <c:pt idx="31">
                  <c:v>68.516059229584741</c:v>
                </c:pt>
                <c:pt idx="32">
                  <c:v>61.698577199570366</c:v>
                </c:pt>
                <c:pt idx="33">
                  <c:v>62.556960955162744</c:v>
                </c:pt>
                <c:pt idx="34">
                  <c:v>63.785306753597204</c:v>
                </c:pt>
                <c:pt idx="35">
                  <c:v>62.529014862972112</c:v>
                </c:pt>
                <c:pt idx="36">
                  <c:v>57.958268522460976</c:v>
                </c:pt>
                <c:pt idx="37">
                  <c:v>55.82188782010514</c:v>
                </c:pt>
                <c:pt idx="38">
                  <c:v>53.809228625927446</c:v>
                </c:pt>
                <c:pt idx="39">
                  <c:v>52.379619975959152</c:v>
                </c:pt>
                <c:pt idx="40">
                  <c:v>52.257131531759939</c:v>
                </c:pt>
                <c:pt idx="41">
                  <c:v>49.83984486912594</c:v>
                </c:pt>
                <c:pt idx="42">
                  <c:v>49.297722252230088</c:v>
                </c:pt>
                <c:pt idx="43">
                  <c:v>47.30618981640712</c:v>
                </c:pt>
                <c:pt idx="44">
                  <c:v>46.566348657938164</c:v>
                </c:pt>
                <c:pt idx="45">
                  <c:v>45.825984317877868</c:v>
                </c:pt>
                <c:pt idx="46">
                  <c:v>45.838351280164112</c:v>
                </c:pt>
                <c:pt idx="47">
                  <c:v>45.811535357778006</c:v>
                </c:pt>
                <c:pt idx="48">
                  <c:v>42.112604826075092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'13'!$H$1</c:f>
              <c:strCache>
                <c:ptCount val="1"/>
                <c:pt idx="0">
                  <c:v>Hitel trend/rendelkezésre álló jövedelem</c:v>
                </c:pt>
              </c:strCache>
            </c:strRef>
          </c:tx>
          <c:spPr>
            <a:ln w="38100">
              <a:solidFill>
                <a:srgbClr val="9C0000"/>
              </a:solidFill>
            </a:ln>
          </c:spPr>
          <c:marker>
            <c:symbol val="none"/>
          </c:marker>
          <c:cat>
            <c:strRef>
              <c:f>'13'!$A$29:$A$84</c:f>
              <c:strCache>
                <c:ptCount val="56"/>
                <c:pt idx="0">
                  <c:v>2003Q1</c:v>
                </c:pt>
                <c:pt idx="1">
                  <c:v>2003Q2</c:v>
                </c:pt>
                <c:pt idx="2">
                  <c:v>2003Q3</c:v>
                </c:pt>
                <c:pt idx="3">
                  <c:v>2003Q4</c:v>
                </c:pt>
                <c:pt idx="4">
                  <c:v>2004Q1</c:v>
                </c:pt>
                <c:pt idx="5">
                  <c:v>2004Q2</c:v>
                </c:pt>
                <c:pt idx="6">
                  <c:v>2004Q3</c:v>
                </c:pt>
                <c:pt idx="7">
                  <c:v>2004Q4</c:v>
                </c:pt>
                <c:pt idx="8">
                  <c:v>2005Q1</c:v>
                </c:pt>
                <c:pt idx="9">
                  <c:v>2005Q2</c:v>
                </c:pt>
                <c:pt idx="10">
                  <c:v>2005Q3</c:v>
                </c:pt>
                <c:pt idx="11">
                  <c:v>2005Q4</c:v>
                </c:pt>
                <c:pt idx="12">
                  <c:v>2006Q1</c:v>
                </c:pt>
                <c:pt idx="13">
                  <c:v>2006Q2</c:v>
                </c:pt>
                <c:pt idx="14">
                  <c:v>2006Q3</c:v>
                </c:pt>
                <c:pt idx="15">
                  <c:v>2006Q4</c:v>
                </c:pt>
                <c:pt idx="16">
                  <c:v>2007Q1</c:v>
                </c:pt>
                <c:pt idx="17">
                  <c:v>2007Q2</c:v>
                </c:pt>
                <c:pt idx="18">
                  <c:v>2007Q3</c:v>
                </c:pt>
                <c:pt idx="19">
                  <c:v>2007Q4</c:v>
                </c:pt>
                <c:pt idx="20">
                  <c:v>2008Q1</c:v>
                </c:pt>
                <c:pt idx="21">
                  <c:v>2008Q2</c:v>
                </c:pt>
                <c:pt idx="22">
                  <c:v>2008Q3</c:v>
                </c:pt>
                <c:pt idx="23">
                  <c:v>2008Q4</c:v>
                </c:pt>
                <c:pt idx="24">
                  <c:v>2009Q1</c:v>
                </c:pt>
                <c:pt idx="25">
                  <c:v>2009Q2</c:v>
                </c:pt>
                <c:pt idx="26">
                  <c:v>2009Q3</c:v>
                </c:pt>
                <c:pt idx="27">
                  <c:v>2009Q4</c:v>
                </c:pt>
                <c:pt idx="28">
                  <c:v>2010Q1</c:v>
                </c:pt>
                <c:pt idx="29">
                  <c:v>2010Q2</c:v>
                </c:pt>
                <c:pt idx="30">
                  <c:v>2010Q3</c:v>
                </c:pt>
                <c:pt idx="31">
                  <c:v>2010Q4</c:v>
                </c:pt>
                <c:pt idx="32">
                  <c:v>2011Q1</c:v>
                </c:pt>
                <c:pt idx="33">
                  <c:v>2011Q2</c:v>
                </c:pt>
                <c:pt idx="34">
                  <c:v>2011Q3</c:v>
                </c:pt>
                <c:pt idx="35">
                  <c:v>2011Q4</c:v>
                </c:pt>
                <c:pt idx="36">
                  <c:v>2012Q1</c:v>
                </c:pt>
                <c:pt idx="37">
                  <c:v>2012Q2</c:v>
                </c:pt>
                <c:pt idx="38">
                  <c:v>2012Q3</c:v>
                </c:pt>
                <c:pt idx="39">
                  <c:v>2012Q4</c:v>
                </c:pt>
                <c:pt idx="40">
                  <c:v>2013Q1</c:v>
                </c:pt>
                <c:pt idx="41">
                  <c:v>2013Q2</c:v>
                </c:pt>
                <c:pt idx="42">
                  <c:v>2013Q3</c:v>
                </c:pt>
                <c:pt idx="43">
                  <c:v>2013Q4</c:v>
                </c:pt>
                <c:pt idx="44">
                  <c:v>2014Q1</c:v>
                </c:pt>
                <c:pt idx="45">
                  <c:v>2014Q2</c:v>
                </c:pt>
                <c:pt idx="46">
                  <c:v>2014Q3</c:v>
                </c:pt>
                <c:pt idx="47">
                  <c:v>2014Q4</c:v>
                </c:pt>
                <c:pt idx="48">
                  <c:v>2015Q1</c:v>
                </c:pt>
                <c:pt idx="49">
                  <c:v>2015Q2</c:v>
                </c:pt>
                <c:pt idx="50">
                  <c:v>2015Q3</c:v>
                </c:pt>
                <c:pt idx="51">
                  <c:v>2015Q4</c:v>
                </c:pt>
                <c:pt idx="52">
                  <c:v>2016Q1</c:v>
                </c:pt>
                <c:pt idx="53">
                  <c:v>2016Q2</c:v>
                </c:pt>
                <c:pt idx="54">
                  <c:v>2016Q3</c:v>
                </c:pt>
                <c:pt idx="55">
                  <c:v>2016Q4</c:v>
                </c:pt>
              </c:strCache>
            </c:strRef>
          </c:cat>
          <c:val>
            <c:numRef>
              <c:f>'13'!$H$29:$H$84</c:f>
              <c:numCache>
                <c:formatCode>General</c:formatCode>
                <c:ptCount val="56"/>
                <c:pt idx="0">
                  <c:v>36.973950890590231</c:v>
                </c:pt>
                <c:pt idx="1">
                  <c:v>40.123238434836082</c:v>
                </c:pt>
                <c:pt idx="2">
                  <c:v>41.095693263585353</c:v>
                </c:pt>
                <c:pt idx="3">
                  <c:v>41.385329159457974</c:v>
                </c:pt>
                <c:pt idx="4">
                  <c:v>39.318353857508576</c:v>
                </c:pt>
                <c:pt idx="5">
                  <c:v>37.294454437892355</c:v>
                </c:pt>
                <c:pt idx="6">
                  <c:v>37.557898530550546</c:v>
                </c:pt>
                <c:pt idx="7">
                  <c:v>39.860004933098772</c:v>
                </c:pt>
                <c:pt idx="8">
                  <c:v>41.031820878604826</c:v>
                </c:pt>
                <c:pt idx="9">
                  <c:v>44.046840639522294</c:v>
                </c:pt>
                <c:pt idx="10">
                  <c:v>47.600715102478063</c:v>
                </c:pt>
                <c:pt idx="11">
                  <c:v>50.029345084540971</c:v>
                </c:pt>
                <c:pt idx="12">
                  <c:v>52.794927313882226</c:v>
                </c:pt>
                <c:pt idx="13">
                  <c:v>54.722938651245677</c:v>
                </c:pt>
                <c:pt idx="14">
                  <c:v>56.936418293527915</c:v>
                </c:pt>
                <c:pt idx="15">
                  <c:v>59.502152137290061</c:v>
                </c:pt>
                <c:pt idx="16">
                  <c:v>59.624157034496783</c:v>
                </c:pt>
                <c:pt idx="17">
                  <c:v>60.064885327216921</c:v>
                </c:pt>
                <c:pt idx="18">
                  <c:v>60.576632953870558</c:v>
                </c:pt>
                <c:pt idx="19">
                  <c:v>58.809025547003657</c:v>
                </c:pt>
                <c:pt idx="20">
                  <c:v>57.593410624033986</c:v>
                </c:pt>
                <c:pt idx="21">
                  <c:v>57.813853236203244</c:v>
                </c:pt>
                <c:pt idx="22">
                  <c:v>57.322575014902839</c:v>
                </c:pt>
                <c:pt idx="23">
                  <c:v>57.860738017700676</c:v>
                </c:pt>
                <c:pt idx="24">
                  <c:v>54.095501336369175</c:v>
                </c:pt>
                <c:pt idx="25">
                  <c:v>52.096737591840544</c:v>
                </c:pt>
                <c:pt idx="26">
                  <c:v>50.027177398006913</c:v>
                </c:pt>
                <c:pt idx="27">
                  <c:v>48.744781272940585</c:v>
                </c:pt>
                <c:pt idx="28">
                  <c:v>48.633773378221555</c:v>
                </c:pt>
                <c:pt idx="29">
                  <c:v>47.363654700083977</c:v>
                </c:pt>
                <c:pt idx="30">
                  <c:v>49.686858865488752</c:v>
                </c:pt>
                <c:pt idx="31">
                  <c:v>50.09860829707798</c:v>
                </c:pt>
                <c:pt idx="32">
                  <c:v>48.483829014918271</c:v>
                </c:pt>
                <c:pt idx="33">
                  <c:v>49.953036848928363</c:v>
                </c:pt>
                <c:pt idx="34">
                  <c:v>49.022890129654478</c:v>
                </c:pt>
                <c:pt idx="35">
                  <c:v>50.019303806085361</c:v>
                </c:pt>
                <c:pt idx="36">
                  <c:v>51.271011990075721</c:v>
                </c:pt>
                <c:pt idx="37">
                  <c:v>50.389977438597327</c:v>
                </c:pt>
                <c:pt idx="38">
                  <c:v>48.264926163179332</c:v>
                </c:pt>
                <c:pt idx="39">
                  <c:v>46.790419904099423</c:v>
                </c:pt>
                <c:pt idx="40">
                  <c:v>46.4885027982804</c:v>
                </c:pt>
                <c:pt idx="41">
                  <c:v>46.054111739148524</c:v>
                </c:pt>
                <c:pt idx="42">
                  <c:v>46.106565329943429</c:v>
                </c:pt>
                <c:pt idx="43">
                  <c:v>46.343022653744079</c:v>
                </c:pt>
                <c:pt idx="44">
                  <c:v>46.405615083581218</c:v>
                </c:pt>
                <c:pt idx="45">
                  <c:v>46.681048685192238</c:v>
                </c:pt>
                <c:pt idx="46">
                  <c:v>46.972640535707804</c:v>
                </c:pt>
                <c:pt idx="47">
                  <c:v>46.972640535707804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073536"/>
        <c:axId val="175074096"/>
      </c:lineChart>
      <c:catAx>
        <c:axId val="1750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175074096"/>
        <c:crosses val="autoZero"/>
        <c:auto val="1"/>
        <c:lblAlgn val="ctr"/>
        <c:lblOffset val="10"/>
        <c:noMultiLvlLbl val="0"/>
      </c:catAx>
      <c:valAx>
        <c:axId val="17507409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75073536"/>
        <c:crosses val="autoZero"/>
        <c:crossBetween val="between"/>
        <c:majorUnit val="10"/>
      </c:valAx>
      <c:valAx>
        <c:axId val="257535088"/>
        <c:scaling>
          <c:orientation val="minMax"/>
          <c:max val="15"/>
          <c:min val="-9"/>
        </c:scaling>
        <c:delete val="0"/>
        <c:axPos val="r"/>
        <c:numFmt formatCode="0" sourceLinked="0"/>
        <c:majorTickMark val="out"/>
        <c:minorTickMark val="none"/>
        <c:tickLblPos val="nextTo"/>
        <c:crossAx val="257535648"/>
        <c:crosses val="max"/>
        <c:crossBetween val="between"/>
        <c:majorUnit val="3"/>
      </c:valAx>
      <c:catAx>
        <c:axId val="25753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5350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5186565832546723E-2"/>
          <c:y val="0.80107933606021564"/>
          <c:w val="0.86775624616762215"/>
          <c:h val="0.18128657136079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hu-H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79883133069706E-2"/>
          <c:y val="4.8391296296296495E-2"/>
          <c:w val="0.87692080333754419"/>
          <c:h val="0.65264239471902963"/>
        </c:manualLayout>
      </c:layout>
      <c:lineChart>
        <c:grouping val="standard"/>
        <c:varyColors val="0"/>
        <c:ser>
          <c:idx val="0"/>
          <c:order val="0"/>
          <c:tx>
            <c:strRef>
              <c:f>combo_ábra_chart!$F$8</c:f>
              <c:strCache>
                <c:ptCount val="1"/>
                <c:pt idx="0">
                  <c:v>Vállalati hitelek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combo_ábra_chart!$E$9:$E$33</c:f>
              <c:strCache>
                <c:ptCount val="25"/>
                <c:pt idx="0">
                  <c:v>2011.I.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2012.I.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2013.I.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2014.I.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2015.I.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2016.I.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2017.I.</c:v>
                </c:pt>
              </c:strCache>
            </c:strRef>
          </c:cat>
          <c:val>
            <c:numRef>
              <c:f>combo_ábra_chart!$F$9:$F$33</c:f>
              <c:numCache>
                <c:formatCode>#,##0.0</c:formatCode>
                <c:ptCount val="25"/>
                <c:pt idx="0">
                  <c:v>-5.6040026890161849</c:v>
                </c:pt>
                <c:pt idx="1">
                  <c:v>-4.1690451437697496</c:v>
                </c:pt>
                <c:pt idx="2">
                  <c:v>-4.7373132915473235</c:v>
                </c:pt>
                <c:pt idx="3">
                  <c:v>-5.0043038407772977</c:v>
                </c:pt>
                <c:pt idx="4">
                  <c:v>-4.8160604093267327</c:v>
                </c:pt>
                <c:pt idx="5">
                  <c:v>-4.6532500511660757</c:v>
                </c:pt>
                <c:pt idx="6">
                  <c:v>-4.5744287242743846</c:v>
                </c:pt>
                <c:pt idx="7">
                  <c:v>-4.3550543289446217</c:v>
                </c:pt>
                <c:pt idx="8">
                  <c:v>-4.5304245046579865</c:v>
                </c:pt>
                <c:pt idx="9">
                  <c:v>-4.2490315103668905</c:v>
                </c:pt>
                <c:pt idx="10">
                  <c:v>-0.85542170314829913</c:v>
                </c:pt>
                <c:pt idx="11">
                  <c:v>-1.4446624847434646</c:v>
                </c:pt>
                <c:pt idx="12">
                  <c:v>-1.5709531855501926</c:v>
                </c:pt>
                <c:pt idx="13">
                  <c:v>3.0041074599640321E-2</c:v>
                </c:pt>
                <c:pt idx="14">
                  <c:v>-1.5054420228422785</c:v>
                </c:pt>
                <c:pt idx="15">
                  <c:v>2.013306795416014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539568"/>
        <c:axId val="257540128"/>
      </c:lineChart>
      <c:lineChart>
        <c:grouping val="standard"/>
        <c:varyColors val="0"/>
        <c:ser>
          <c:idx val="3"/>
          <c:order val="1"/>
          <c:tx>
            <c:strRef>
              <c:f>combo_ábra_chart!$G$8</c:f>
              <c:strCache>
                <c:ptCount val="1"/>
                <c:pt idx="0">
                  <c:v>Vállalati előrejelzés</c:v>
                </c:pt>
              </c:strCache>
            </c:strRef>
          </c:tx>
          <c:spPr>
            <a:ln w="34925">
              <a:solidFill>
                <a:srgbClr val="DA0000"/>
              </a:solidFill>
            </a:ln>
          </c:spPr>
          <c:marker>
            <c:symbol val="none"/>
          </c:marker>
          <c:cat>
            <c:strRef>
              <c:f>combo_ábra_chart!$E$9:$E$33</c:f>
              <c:strCache>
                <c:ptCount val="25"/>
                <c:pt idx="0">
                  <c:v>2011.I.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2012.I.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2013.I.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2014.I.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2015.I.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2016.I.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2017.I.</c:v>
                </c:pt>
              </c:strCache>
            </c:strRef>
          </c:cat>
          <c:val>
            <c:numRef>
              <c:f>combo_ábra_chart!$G$9:$G$33</c:f>
              <c:numCache>
                <c:formatCode>General</c:formatCode>
                <c:ptCount val="25"/>
                <c:pt idx="15" formatCode="#,##0.0">
                  <c:v>2.013306795416014</c:v>
                </c:pt>
                <c:pt idx="16" formatCode="#,##0.0">
                  <c:v>3.9461117779534893</c:v>
                </c:pt>
                <c:pt idx="17" formatCode="#,##0.0">
                  <c:v>3.9675570163151042</c:v>
                </c:pt>
                <c:pt idx="18" formatCode="#,##0.0">
                  <c:v>3.9161301250858243</c:v>
                </c:pt>
                <c:pt idx="19" formatCode="#,##0.0">
                  <c:v>3.6940134662349666</c:v>
                </c:pt>
                <c:pt idx="20" formatCode="#,##0.0">
                  <c:v>3.8431442606232205</c:v>
                </c:pt>
                <c:pt idx="21" formatCode="#,##0.0">
                  <c:v>3.6303106988980436</c:v>
                </c:pt>
                <c:pt idx="22" formatCode="#,##0.0">
                  <c:v>3.1332311855817476</c:v>
                </c:pt>
                <c:pt idx="23" formatCode="#,##0.0">
                  <c:v>2.4643481835607122</c:v>
                </c:pt>
                <c:pt idx="24" formatCode="#,##0.0">
                  <c:v>2.497352445348116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combo_ábra_chart!$H$8</c:f>
              <c:strCache>
                <c:ptCount val="1"/>
                <c:pt idx="0">
                  <c:v>Háztartási hitelek</c:v>
                </c:pt>
              </c:strCache>
            </c:strRef>
          </c:tx>
          <c:spPr>
            <a:ln w="34925">
              <a:solidFill>
                <a:schemeClr val="tx2"/>
              </a:solidFill>
              <a:prstDash val="sysDot"/>
            </a:ln>
          </c:spPr>
          <c:marker>
            <c:symbol val="none"/>
          </c:marker>
          <c:cat>
            <c:strRef>
              <c:f>combo_ábra_chart!$E$9:$E$33</c:f>
              <c:strCache>
                <c:ptCount val="25"/>
                <c:pt idx="0">
                  <c:v>2011.I.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2012.I.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2013.I.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2014.I.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2015.I.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2016.I.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2017.I.</c:v>
                </c:pt>
              </c:strCache>
            </c:strRef>
          </c:cat>
          <c:val>
            <c:numRef>
              <c:f>combo_ábra_chart!$H$9:$H$33</c:f>
              <c:numCache>
                <c:formatCode>#,##0.0</c:formatCode>
                <c:ptCount val="25"/>
                <c:pt idx="0">
                  <c:v>-4.0471322639272271</c:v>
                </c:pt>
                <c:pt idx="1">
                  <c:v>-3.8326441181273085</c:v>
                </c:pt>
                <c:pt idx="2">
                  <c:v>-4.367952497735776</c:v>
                </c:pt>
                <c:pt idx="3">
                  <c:v>-9.4953216114707679</c:v>
                </c:pt>
                <c:pt idx="4">
                  <c:v>-14.995048814835153</c:v>
                </c:pt>
                <c:pt idx="5">
                  <c:v>-14.552812006116005</c:v>
                </c:pt>
                <c:pt idx="6">
                  <c:v>-14.165548669305434</c:v>
                </c:pt>
                <c:pt idx="7">
                  <c:v>-9.2893716723906916</c:v>
                </c:pt>
                <c:pt idx="8">
                  <c:v>-5.0024984345319714</c:v>
                </c:pt>
                <c:pt idx="9">
                  <c:v>-5.2115913890382819</c:v>
                </c:pt>
                <c:pt idx="10">
                  <c:v>-4.9222703875606424</c:v>
                </c:pt>
                <c:pt idx="11">
                  <c:v>-5.0560831900462366</c:v>
                </c:pt>
                <c:pt idx="12">
                  <c:v>-5.1418681725625381</c:v>
                </c:pt>
                <c:pt idx="13">
                  <c:v>-5.1509483319953375</c:v>
                </c:pt>
                <c:pt idx="14">
                  <c:v>-4.5924905344246874</c:v>
                </c:pt>
                <c:pt idx="15">
                  <c:v>-4.0995585198227626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combo_ábra_chart!$I$8</c:f>
              <c:strCache>
                <c:ptCount val="1"/>
                <c:pt idx="0">
                  <c:v>Háztartási előrejelzés</c:v>
                </c:pt>
              </c:strCache>
            </c:strRef>
          </c:tx>
          <c:spPr>
            <a:ln w="34925">
              <a:solidFill>
                <a:srgbClr val="C00000"/>
              </a:solidFill>
              <a:prstDash val="dashDot"/>
            </a:ln>
          </c:spPr>
          <c:marker>
            <c:symbol val="none"/>
          </c:marker>
          <c:cat>
            <c:strRef>
              <c:f>combo_ábra_chart!$E$9:$E$33</c:f>
              <c:strCache>
                <c:ptCount val="25"/>
                <c:pt idx="0">
                  <c:v>2011.I.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2012.I.</c:v>
                </c:pt>
                <c:pt idx="5">
                  <c:v>II.</c:v>
                </c:pt>
                <c:pt idx="6">
                  <c:v>III.</c:v>
                </c:pt>
                <c:pt idx="7">
                  <c:v>IV.</c:v>
                </c:pt>
                <c:pt idx="8">
                  <c:v>2013.I.</c:v>
                </c:pt>
                <c:pt idx="9">
                  <c:v>II.</c:v>
                </c:pt>
                <c:pt idx="10">
                  <c:v>III.</c:v>
                </c:pt>
                <c:pt idx="11">
                  <c:v>IV.</c:v>
                </c:pt>
                <c:pt idx="12">
                  <c:v>2014.I.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2015.I.</c:v>
                </c:pt>
                <c:pt idx="17">
                  <c:v>II.</c:v>
                </c:pt>
                <c:pt idx="18">
                  <c:v>III.</c:v>
                </c:pt>
                <c:pt idx="19">
                  <c:v>IV.</c:v>
                </c:pt>
                <c:pt idx="20">
                  <c:v>2016.I.</c:v>
                </c:pt>
                <c:pt idx="21">
                  <c:v>II.</c:v>
                </c:pt>
                <c:pt idx="22">
                  <c:v>III.</c:v>
                </c:pt>
                <c:pt idx="23">
                  <c:v>IV.</c:v>
                </c:pt>
                <c:pt idx="24">
                  <c:v>2017.I.</c:v>
                </c:pt>
              </c:strCache>
            </c:strRef>
          </c:cat>
          <c:val>
            <c:numRef>
              <c:f>combo_ábra_chart!$I$9:$I$33</c:f>
              <c:numCache>
                <c:formatCode>General</c:formatCode>
                <c:ptCount val="25"/>
                <c:pt idx="15" formatCode="#,##0.0">
                  <c:v>-4.0995585198227626</c:v>
                </c:pt>
                <c:pt idx="16" formatCode="#,##0.0">
                  <c:v>-10.090632263610679</c:v>
                </c:pt>
                <c:pt idx="17" formatCode="#,##0.0">
                  <c:v>-10.304735381973773</c:v>
                </c:pt>
                <c:pt idx="18" formatCode="#,##0.0">
                  <c:v>-10.278389508116209</c:v>
                </c:pt>
                <c:pt idx="19" formatCode="#,##0.0">
                  <c:v>-9.5886832476826562</c:v>
                </c:pt>
                <c:pt idx="20" formatCode="#,##0.0">
                  <c:v>-2.5156738914367907</c:v>
                </c:pt>
                <c:pt idx="21" formatCode="#,##0.0">
                  <c:v>-1.6855820165535831</c:v>
                </c:pt>
                <c:pt idx="22" formatCode="#,##0.0">
                  <c:v>-1.4684076379947328</c:v>
                </c:pt>
                <c:pt idx="23" formatCode="#,##0.0">
                  <c:v>-1.1767237267458381</c:v>
                </c:pt>
                <c:pt idx="24" formatCode="#,##0.0">
                  <c:v>-0.86529526339895102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541248"/>
        <c:axId val="257540688"/>
      </c:lineChart>
      <c:catAx>
        <c:axId val="25753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257540128"/>
        <c:crosses val="autoZero"/>
        <c:auto val="1"/>
        <c:lblAlgn val="ctr"/>
        <c:lblOffset val="100"/>
        <c:tickLblSkip val="1"/>
        <c:noMultiLvlLbl val="0"/>
      </c:catAx>
      <c:valAx>
        <c:axId val="257540128"/>
        <c:scaling>
          <c:orientation val="minMax"/>
          <c:max val="8"/>
          <c:min val="-16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5.4174065521507782E-2"/>
              <c:y val="1.448148148148151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7539568"/>
        <c:crosses val="autoZero"/>
        <c:crossBetween val="between"/>
        <c:majorUnit val="2"/>
      </c:valAx>
      <c:valAx>
        <c:axId val="257540688"/>
        <c:scaling>
          <c:orientation val="minMax"/>
          <c:max val="8"/>
          <c:min val="-1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0.89741498760937821"/>
              <c:y val="6.442592592592626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7541248"/>
        <c:crosses val="max"/>
        <c:crossBetween val="between"/>
        <c:majorUnit val="2"/>
      </c:valAx>
      <c:catAx>
        <c:axId val="25754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540688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Text" lastClr="000000"/>
          </a:solidFill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9001301729275023"/>
          <c:w val="0.99859416213269958"/>
          <c:h val="9.927623852308707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+mn-lt"/>
        </a:defRPr>
      </a:pPr>
      <a:endParaRPr lang="hu-H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311959614442514E-2"/>
          <c:y val="3.4711854993144227E-2"/>
          <c:w val="0.87830307985296563"/>
          <c:h val="0.59274040046978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'c1-3'!$B$15</c:f>
              <c:strCache>
                <c:ptCount val="1"/>
                <c:pt idx="0">
                  <c:v>Indirekt adóktól szűrt maginfláció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chemeClr val="accent6"/>
              </a:solidFill>
            </a:ln>
          </c:spPr>
          <c:invertIfNegative val="0"/>
          <c:cat>
            <c:numRef>
              <c:f>'M_1. fejezet - 1st chapter.xlsx'!_c13_datum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'M_1. fejezet - 1st chapter.xlsx'!_c13_core</c:f>
              <c:numCache>
                <c:formatCode>General</c:formatCode>
                <c:ptCount val="37"/>
                <c:pt idx="0">
                  <c:v>3.2745943897528011</c:v>
                </c:pt>
                <c:pt idx="1">
                  <c:v>3.6519386275967198</c:v>
                </c:pt>
                <c:pt idx="2">
                  <c:v>3.5468050237964177</c:v>
                </c:pt>
                <c:pt idx="3">
                  <c:v>2.6864130897595797</c:v>
                </c:pt>
                <c:pt idx="4">
                  <c:v>2.0594689918826035</c:v>
                </c:pt>
                <c:pt idx="5">
                  <c:v>1.9811901361405337</c:v>
                </c:pt>
                <c:pt idx="6">
                  <c:v>1.9204737129302165</c:v>
                </c:pt>
                <c:pt idx="7">
                  <c:v>1.7345730619834081</c:v>
                </c:pt>
                <c:pt idx="8">
                  <c:v>1.5009626109654282</c:v>
                </c:pt>
                <c:pt idx="9">
                  <c:v>0.78630103716491784</c:v>
                </c:pt>
                <c:pt idx="10">
                  <c:v>0.47798244789973093</c:v>
                </c:pt>
                <c:pt idx="11">
                  <c:v>0.90793372238662351</c:v>
                </c:pt>
                <c:pt idx="12">
                  <c:v>1.1449082965860249</c:v>
                </c:pt>
                <c:pt idx="13">
                  <c:v>1.7630177159237401</c:v>
                </c:pt>
                <c:pt idx="14">
                  <c:v>1.9906455178069475</c:v>
                </c:pt>
                <c:pt idx="15">
                  <c:v>1.8263818662355995</c:v>
                </c:pt>
                <c:pt idx="16">
                  <c:v>1.9555920794285941</c:v>
                </c:pt>
                <c:pt idx="17">
                  <c:v>1.6353678042483801</c:v>
                </c:pt>
                <c:pt idx="18">
                  <c:v>1.603032046374903</c:v>
                </c:pt>
                <c:pt idx="19">
                  <c:v>1.575407242202769</c:v>
                </c:pt>
                <c:pt idx="20">
                  <c:v>1.2015254931740833</c:v>
                </c:pt>
                <c:pt idx="21">
                  <c:v>1.0554044875843456</c:v>
                </c:pt>
                <c:pt idx="22">
                  <c:v>0.98882453073598153</c:v>
                </c:pt>
                <c:pt idx="23">
                  <c:v>0.82188674534725392</c:v>
                </c:pt>
                <c:pt idx="24">
                  <c:v>1.0503043143924633</c:v>
                </c:pt>
                <c:pt idx="25">
                  <c:v>0.88275781904671968</c:v>
                </c:pt>
                <c:pt idx="26">
                  <c:v>0.88322395872010728</c:v>
                </c:pt>
                <c:pt idx="27">
                  <c:v>0.8225519695520731</c:v>
                </c:pt>
                <c:pt idx="28">
                  <c:v>0.73581242776221556</c:v>
                </c:pt>
                <c:pt idx="29">
                  <c:v>0.89759698232964358</c:v>
                </c:pt>
                <c:pt idx="30">
                  <c:v>0.97365566055293362</c:v>
                </c:pt>
                <c:pt idx="31">
                  <c:v>1.2601520961642187</c:v>
                </c:pt>
                <c:pt idx="32">
                  <c:v>1.5495569702373506</c:v>
                </c:pt>
                <c:pt idx="33">
                  <c:v>1.6570694357848852</c:v>
                </c:pt>
                <c:pt idx="34">
                  <c:v>1.7530180029827487</c:v>
                </c:pt>
                <c:pt idx="35">
                  <c:v>1.8147793929463438</c:v>
                </c:pt>
                <c:pt idx="36">
                  <c:v>1.8425625039020881</c:v>
                </c:pt>
              </c:numCache>
            </c:numRef>
          </c:val>
        </c:ser>
        <c:ser>
          <c:idx val="1"/>
          <c:order val="1"/>
          <c:tx>
            <c:strRef>
              <c:f>'c1-3'!$C$15</c:f>
              <c:strCache>
                <c:ptCount val="1"/>
                <c:pt idx="0">
                  <c:v>Maginfláción kívüli tételek, indirekt adóktól szűrt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>
              <a:solidFill>
                <a:schemeClr val="accent6">
                  <a:lumMod val="50000"/>
                </a:schemeClr>
              </a:solidFill>
              <a:prstDash val="solid"/>
            </a:ln>
          </c:spPr>
          <c:invertIfNegative val="0"/>
          <c:cat>
            <c:numRef>
              <c:f>'M_1. fejezet - 1st chapter.xlsx'!_c13_datum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'M_1. fejezet - 1st chapter.xlsx'!_c13_noncore</c:f>
              <c:numCache>
                <c:formatCode>General</c:formatCode>
                <c:ptCount val="37"/>
                <c:pt idx="0">
                  <c:v>3.4313865912462962</c:v>
                </c:pt>
                <c:pt idx="1">
                  <c:v>3.0027702874919178</c:v>
                </c:pt>
                <c:pt idx="2">
                  <c:v>2.6694678683026312</c:v>
                </c:pt>
                <c:pt idx="3">
                  <c:v>1.4863800373266021</c:v>
                </c:pt>
                <c:pt idx="4">
                  <c:v>0.85169996043397156</c:v>
                </c:pt>
                <c:pt idx="5">
                  <c:v>1.533899392103659</c:v>
                </c:pt>
                <c:pt idx="6">
                  <c:v>0.45064449230363396</c:v>
                </c:pt>
                <c:pt idx="7">
                  <c:v>0.69816901069019366</c:v>
                </c:pt>
                <c:pt idx="8">
                  <c:v>1.48032206831779</c:v>
                </c:pt>
                <c:pt idx="9">
                  <c:v>1.4194582403204827</c:v>
                </c:pt>
                <c:pt idx="10">
                  <c:v>2.7623549592673213</c:v>
                </c:pt>
                <c:pt idx="11">
                  <c:v>3.0185076830353861</c:v>
                </c:pt>
                <c:pt idx="12">
                  <c:v>2.9376639232794193</c:v>
                </c:pt>
                <c:pt idx="13">
                  <c:v>2.1829396693019749</c:v>
                </c:pt>
                <c:pt idx="14">
                  <c:v>1.3530502001321658</c:v>
                </c:pt>
                <c:pt idx="15">
                  <c:v>1.7696877338058501</c:v>
                </c:pt>
                <c:pt idx="16">
                  <c:v>1.5370442144900598</c:v>
                </c:pt>
                <c:pt idx="17">
                  <c:v>1.5127381697652058</c:v>
                </c:pt>
                <c:pt idx="18">
                  <c:v>1.972233412337308</c:v>
                </c:pt>
                <c:pt idx="19">
                  <c:v>1.5676015041267943</c:v>
                </c:pt>
                <c:pt idx="20">
                  <c:v>0.47864790650148575</c:v>
                </c:pt>
                <c:pt idx="21">
                  <c:v>-0.29908371536505923</c:v>
                </c:pt>
                <c:pt idx="22">
                  <c:v>-0.55079163129259434</c:v>
                </c:pt>
                <c:pt idx="23">
                  <c:v>-1.5288195631303501</c:v>
                </c:pt>
                <c:pt idx="24">
                  <c:v>-1.9107860569519022</c:v>
                </c:pt>
                <c:pt idx="25">
                  <c:v>-1.7489770921218699</c:v>
                </c:pt>
                <c:pt idx="26">
                  <c:v>-1.4369191013596598</c:v>
                </c:pt>
                <c:pt idx="27">
                  <c:v>-1.4546293310016098</c:v>
                </c:pt>
                <c:pt idx="28">
                  <c:v>-1.6219147980187176</c:v>
                </c:pt>
                <c:pt idx="29">
                  <c:v>-1.1829672005214948</c:v>
                </c:pt>
                <c:pt idx="30">
                  <c:v>-1.1373949675988577</c:v>
                </c:pt>
                <c:pt idx="31">
                  <c:v>-0.39290590061940778</c:v>
                </c:pt>
                <c:pt idx="32">
                  <c:v>0.27147379474647082</c:v>
                </c:pt>
                <c:pt idx="33">
                  <c:v>0.79944881343372165</c:v>
                </c:pt>
                <c:pt idx="34">
                  <c:v>0.83528986851585563</c:v>
                </c:pt>
                <c:pt idx="35">
                  <c:v>0.94249865666213073</c:v>
                </c:pt>
                <c:pt idx="36">
                  <c:v>0.98940811004715656</c:v>
                </c:pt>
              </c:numCache>
            </c:numRef>
          </c:val>
        </c:ser>
        <c:ser>
          <c:idx val="2"/>
          <c:order val="2"/>
          <c:tx>
            <c:strRef>
              <c:f>'c1-3'!$D$15</c:f>
              <c:strCache>
                <c:ptCount val="1"/>
                <c:pt idx="0">
                  <c:v>Indirekt adók hatása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bg2"/>
              </a:solidFill>
            </a:ln>
          </c:spPr>
          <c:invertIfNegative val="0"/>
          <c:cat>
            <c:numRef>
              <c:f>'M_1. fejezet - 1st chapter.xlsx'!_c13_datum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'M_1. fejezet - 1st chapter.xlsx'!_c13_indirecttax</c:f>
              <c:numCache>
                <c:formatCode>General</c:formatCode>
                <c:ptCount val="37"/>
                <c:pt idx="0">
                  <c:v>0.19522028408166103</c:v>
                </c:pt>
                <c:pt idx="1">
                  <c:v>9.9880458614465706E-2</c:v>
                </c:pt>
                <c:pt idx="2">
                  <c:v>9.7252872981465177E-2</c:v>
                </c:pt>
                <c:pt idx="3">
                  <c:v>0.10158432875293243</c:v>
                </c:pt>
                <c:pt idx="4">
                  <c:v>0.10639337111249836</c:v>
                </c:pt>
                <c:pt idx="5">
                  <c:v>0.1042627847106081</c:v>
                </c:pt>
                <c:pt idx="6">
                  <c:v>2.6150687067064742</c:v>
                </c:pt>
                <c:pt idx="7">
                  <c:v>2.7296049215126512</c:v>
                </c:pt>
                <c:pt idx="8">
                  <c:v>3.051645750079881</c:v>
                </c:pt>
                <c:pt idx="9">
                  <c:v>3.1190422268180327</c:v>
                </c:pt>
                <c:pt idx="10">
                  <c:v>0.56953465853875662</c:v>
                </c:pt>
                <c:pt idx="11">
                  <c:v>0.41864633972657961</c:v>
                </c:pt>
                <c:pt idx="12">
                  <c:v>0.10374727070008898</c:v>
                </c:pt>
                <c:pt idx="13">
                  <c:v>7.6934747616618004E-2</c:v>
                </c:pt>
                <c:pt idx="14">
                  <c:v>6.8658785633331623E-2</c:v>
                </c:pt>
                <c:pt idx="15">
                  <c:v>0.47049767863961661</c:v>
                </c:pt>
                <c:pt idx="16">
                  <c:v>2.1304815823905585</c:v>
                </c:pt>
                <c:pt idx="17">
                  <c:v>2.3724847818867447</c:v>
                </c:pt>
                <c:pt idx="18">
                  <c:v>2.5618499040450842</c:v>
                </c:pt>
                <c:pt idx="19">
                  <c:v>2.2594888218544824</c:v>
                </c:pt>
                <c:pt idx="20">
                  <c:v>1.223467804756462</c:v>
                </c:pt>
                <c:pt idx="21">
                  <c:v>1.0326786522171061</c:v>
                </c:pt>
                <c:pt idx="22">
                  <c:v>1.0513037876096771</c:v>
                </c:pt>
                <c:pt idx="23">
                  <c:v>1.4577161077844007</c:v>
                </c:pt>
                <c:pt idx="24">
                  <c:v>0.90372115057714764</c:v>
                </c:pt>
                <c:pt idx="25">
                  <c:v>0.69543738080794815</c:v>
                </c:pt>
                <c:pt idx="26">
                  <c:v>0.49175926854697039</c:v>
                </c:pt>
                <c:pt idx="27">
                  <c:v>-5.4252055978347723E-2</c:v>
                </c:pt>
                <c:pt idx="28">
                  <c:v>-0.11999466155442273</c:v>
                </c:pt>
                <c:pt idx="29">
                  <c:v>0.1503055146294017</c:v>
                </c:pt>
                <c:pt idx="30">
                  <c:v>0.22864091406611409</c:v>
                </c:pt>
                <c:pt idx="31">
                  <c:v>0.34833796396864386</c:v>
                </c:pt>
                <c:pt idx="32">
                  <c:v>0.33373938057207947</c:v>
                </c:pt>
                <c:pt idx="33">
                  <c:v>0.18179448786069849</c:v>
                </c:pt>
                <c:pt idx="34">
                  <c:v>0.10209409585197772</c:v>
                </c:pt>
                <c:pt idx="35">
                  <c:v>-1.7400958470248386E-5</c:v>
                </c:pt>
                <c:pt idx="36">
                  <c:v>-5.5472341037643574E-5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57563584"/>
        <c:axId val="257564144"/>
      </c:barChart>
      <c:barChart>
        <c:barDir val="col"/>
        <c:grouping val="clustered"/>
        <c:varyColors val="0"/>
        <c:ser>
          <c:idx val="5"/>
          <c:order val="4"/>
          <c:tx>
            <c:strRef>
              <c:f>'c1-3'!$H$16</c:f>
              <c:strCache>
                <c:ptCount val="1"/>
                <c:pt idx="0">
                  <c:v>dummyfcast+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/>
          </c:spPr>
          <c:invertIfNegative val="0"/>
          <c:dPt>
            <c:idx val="27"/>
            <c:invertIfNegative val="0"/>
            <c:bubble3D val="0"/>
            <c:spPr>
              <a:solidFill>
                <a:schemeClr val="tx1">
                  <a:alpha val="50000"/>
                </a:schemeClr>
              </a:solidFill>
              <a:ln w="19050"/>
            </c:spPr>
          </c:dPt>
          <c:cat>
            <c:numRef>
              <c:f>'c1-3'!$A$17:$A$53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'c1-3'!$H$17:$H$53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</c:ser>
        <c:ser>
          <c:idx val="6"/>
          <c:order val="5"/>
          <c:tx>
            <c:strRef>
              <c:f>'c1-3'!$I$16</c:f>
              <c:strCache>
                <c:ptCount val="1"/>
                <c:pt idx="0">
                  <c:v>dummyfcast-</c:v>
                </c:pt>
              </c:strCache>
            </c:strRef>
          </c:tx>
          <c:spPr>
            <a:solidFill>
              <a:schemeClr val="tx1">
                <a:alpha val="50000"/>
              </a:schemeClr>
            </a:solidFill>
          </c:spPr>
          <c:invertIfNegative val="0"/>
          <c:cat>
            <c:numRef>
              <c:f>'c1-3'!$A$17:$A$53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'c1-3'!$I$17:$I$53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57565264"/>
        <c:axId val="257564704"/>
      </c:barChart>
      <c:lineChart>
        <c:grouping val="standard"/>
        <c:varyColors val="0"/>
        <c:ser>
          <c:idx val="3"/>
          <c:order val="3"/>
          <c:tx>
            <c:strRef>
              <c:f>'c1-3'!$E$15</c:f>
              <c:strCache>
                <c:ptCount val="1"/>
                <c:pt idx="0">
                  <c:v>Fogyasztóiár-index (%)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'c1-3'!$A$17:$A$53</c:f>
              <c:numCache>
                <c:formatCode>m/d/yyyy</c:formatCode>
                <c:ptCount val="37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</c:numCache>
            </c:numRef>
          </c:cat>
          <c:val>
            <c:numRef>
              <c:f>'M_1. fejezet - 1st chapter.xlsx'!_c13_CPI</c:f>
              <c:numCache>
                <c:formatCode>General</c:formatCode>
                <c:ptCount val="37"/>
                <c:pt idx="0">
                  <c:v>6.9012012650807639</c:v>
                </c:pt>
                <c:pt idx="1">
                  <c:v>6.7545893737030918</c:v>
                </c:pt>
                <c:pt idx="2">
                  <c:v>6.3135257650805086</c:v>
                </c:pt>
                <c:pt idx="3">
                  <c:v>4.2743774558391223</c:v>
                </c:pt>
                <c:pt idx="4">
                  <c:v>3.0175623234290727</c:v>
                </c:pt>
                <c:pt idx="5">
                  <c:v>3.6193523129547995</c:v>
                </c:pt>
                <c:pt idx="6">
                  <c:v>4.9861869119403224</c:v>
                </c:pt>
                <c:pt idx="7">
                  <c:v>5.1623469941862465</c:v>
                </c:pt>
                <c:pt idx="8">
                  <c:v>6.0329304293631054</c:v>
                </c:pt>
                <c:pt idx="9">
                  <c:v>5.3248015043034345</c:v>
                </c:pt>
                <c:pt idx="10">
                  <c:v>3.8098720657058003</c:v>
                </c:pt>
                <c:pt idx="11">
                  <c:v>4.3450877451485885</c:v>
                </c:pt>
                <c:pt idx="12">
                  <c:v>4.1863194905655394</c:v>
                </c:pt>
                <c:pt idx="13">
                  <c:v>4.0228921328423324</c:v>
                </c:pt>
                <c:pt idx="14">
                  <c:v>3.4123545035724447</c:v>
                </c:pt>
                <c:pt idx="15">
                  <c:v>4.0665672786810605</c:v>
                </c:pt>
                <c:pt idx="16">
                  <c:v>5.6231178763091911</c:v>
                </c:pt>
                <c:pt idx="17">
                  <c:v>5.5205907559003293</c:v>
                </c:pt>
                <c:pt idx="18">
                  <c:v>6.1371153627572852</c:v>
                </c:pt>
                <c:pt idx="19">
                  <c:v>5.4024975681840459</c:v>
                </c:pt>
                <c:pt idx="20">
                  <c:v>2.9036412044320352</c:v>
                </c:pt>
                <c:pt idx="21">
                  <c:v>1.788999424436398</c:v>
                </c:pt>
                <c:pt idx="22">
                  <c:v>1.4893366870530655</c:v>
                </c:pt>
                <c:pt idx="23">
                  <c:v>0.75078329000130861</c:v>
                </c:pt>
                <c:pt idx="24">
                  <c:v>4.3239408017711874E-2</c:v>
                </c:pt>
                <c:pt idx="25">
                  <c:v>-0.17078189226720061</c:v>
                </c:pt>
                <c:pt idx="26">
                  <c:v>-6.1935874092583283E-2</c:v>
                </c:pt>
                <c:pt idx="27">
                  <c:v>-0.68632941742788656</c:v>
                </c:pt>
                <c:pt idx="28">
                  <c:v>-1.0060970318109241</c:v>
                </c:pt>
                <c:pt idx="29">
                  <c:v>-0.13506470356244932</c:v>
                </c:pt>
                <c:pt idx="30">
                  <c:v>6.4901607020189572E-2</c:v>
                </c:pt>
                <c:pt idx="31">
                  <c:v>1.2155841595134538</c:v>
                </c:pt>
                <c:pt idx="32">
                  <c:v>2.1547701455559012</c:v>
                </c:pt>
                <c:pt idx="33">
                  <c:v>2.6383127370793042</c:v>
                </c:pt>
                <c:pt idx="34">
                  <c:v>2.6904019673505815</c:v>
                </c:pt>
                <c:pt idx="35">
                  <c:v>2.7572606486500066</c:v>
                </c:pt>
                <c:pt idx="36">
                  <c:v>2.8319151416082025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565264"/>
        <c:axId val="257564704"/>
      </c:lineChart>
      <c:dateAx>
        <c:axId val="257563584"/>
        <c:scaling>
          <c:orientation val="minMax"/>
          <c:min val="40544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u-HU"/>
          </a:p>
        </c:txPr>
        <c:crossAx val="257564144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257564144"/>
        <c:scaling>
          <c:orientation val="minMax"/>
          <c:max val="7"/>
          <c:min val="-2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257563584"/>
        <c:crosses val="autoZero"/>
        <c:crossBetween val="between"/>
        <c:majorUnit val="1"/>
      </c:valAx>
      <c:valAx>
        <c:axId val="257564704"/>
        <c:scaling>
          <c:orientation val="minMax"/>
          <c:max val="7"/>
          <c:min val="-2"/>
        </c:scaling>
        <c:delete val="0"/>
        <c:axPos val="r"/>
        <c:numFmt formatCode="0" sourceLinked="0"/>
        <c:majorTickMark val="out"/>
        <c:minorTickMark val="none"/>
        <c:tickLblPos val="nextTo"/>
        <c:crossAx val="257565264"/>
        <c:crosses val="max"/>
        <c:crossBetween val="between"/>
        <c:majorUnit val="1"/>
      </c:valAx>
      <c:dateAx>
        <c:axId val="2575652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257564704"/>
        <c:crosses val="autoZero"/>
        <c:auto val="1"/>
        <c:lblOffset val="100"/>
        <c:baseTimeUnit val="months"/>
      </c:dateAx>
      <c:spPr>
        <a:pattFill>
          <a:fgClr>
            <a:srgbClr val="FFFFFF"/>
          </a:fgClr>
          <a:bgClr>
            <a:srgbClr val="FFFFFF"/>
          </a:bgClr>
        </a:pattFill>
        <a:ln>
          <a:noFill/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73607248263889113"/>
          <c:w val="0.98809589553435695"/>
          <c:h val="0.26392751736111131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pattFill>
      <a:fgClr>
        <a:srgbClr val="FFFFFF"/>
      </a:fgClr>
      <a:bgClr>
        <a:srgbClr val="FFFFFF"/>
      </a:bgClr>
    </a:pattFill>
    <a:ln w="3175">
      <a:noFill/>
      <a:prstDash val="solid"/>
    </a:ln>
  </c:spPr>
  <c:txPr>
    <a:bodyPr/>
    <a:lstStyle/>
    <a:p>
      <a:pPr>
        <a:defRPr sz="1600" b="0" baseline="0">
          <a:latin typeface="+mn-lt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816700730510735E-2"/>
          <c:y val="4.7114687959254428E-2"/>
          <c:w val="0.90221521922466841"/>
          <c:h val="0.7039987966236049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Munka2!$A$3</c:f>
              <c:strCache>
                <c:ptCount val="1"/>
                <c:pt idx="0">
                  <c:v>Folyó fizetési mérleg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numRef>
              <c:f>Munka2!$B$1:$W$1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Munka2!$B$3:$W$3</c:f>
              <c:numCache>
                <c:formatCode>General</c:formatCode>
                <c:ptCount val="22"/>
                <c:pt idx="0">
                  <c:v>-3.397009329329967</c:v>
                </c:pt>
                <c:pt idx="1">
                  <c:v>-3.7234218632349738</c:v>
                </c:pt>
                <c:pt idx="2">
                  <c:v>-4.0597870967566774</c:v>
                </c:pt>
                <c:pt idx="3">
                  <c:v>-7.1612353523720165</c:v>
                </c:pt>
                <c:pt idx="4">
                  <c:v>-7.8990845423006295</c:v>
                </c:pt>
                <c:pt idx="5">
                  <c:v>-8.4997874231275858</c:v>
                </c:pt>
                <c:pt idx="6">
                  <c:v>-5.8563614055702145</c:v>
                </c:pt>
                <c:pt idx="7">
                  <c:v>-6.3514743226073085</c:v>
                </c:pt>
                <c:pt idx="8">
                  <c:v>-8.034820654434542</c:v>
                </c:pt>
                <c:pt idx="9">
                  <c:v>-8.6077991565971033</c:v>
                </c:pt>
                <c:pt idx="10">
                  <c:v>-7.0396760854696119</c:v>
                </c:pt>
                <c:pt idx="11">
                  <c:v>-7.0659686878765795</c:v>
                </c:pt>
                <c:pt idx="12">
                  <c:v>-7.1295724718251448</c:v>
                </c:pt>
                <c:pt idx="13">
                  <c:v>-7.1103242519156264</c:v>
                </c:pt>
                <c:pt idx="14">
                  <c:v>-0.80860121103001759</c:v>
                </c:pt>
                <c:pt idx="15">
                  <c:v>0.27975591326496246</c:v>
                </c:pt>
                <c:pt idx="16">
                  <c:v>0.75097699154248565</c:v>
                </c:pt>
                <c:pt idx="17">
                  <c:v>1.8375497649389623</c:v>
                </c:pt>
                <c:pt idx="18">
                  <c:v>4.0335482426734997</c:v>
                </c:pt>
                <c:pt idx="19">
                  <c:v>4.1397103774373765</c:v>
                </c:pt>
                <c:pt idx="20">
                  <c:v>5.3</c:v>
                </c:pt>
                <c:pt idx="21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57990880"/>
        <c:axId val="257991440"/>
      </c:barChart>
      <c:lineChart>
        <c:grouping val="standard"/>
        <c:varyColors val="0"/>
        <c:ser>
          <c:idx val="0"/>
          <c:order val="0"/>
          <c:tx>
            <c:strRef>
              <c:f>Munka2!$A$2</c:f>
              <c:strCache>
                <c:ptCount val="1"/>
                <c:pt idx="0">
                  <c:v>Nettó külső adósság (jobb tengely)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Munka2!$B$1:$W$1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Munka2!$B$2:$W$2</c:f>
              <c:numCache>
                <c:formatCode>General</c:formatCode>
                <c:ptCount val="22"/>
                <c:pt idx="0">
                  <c:v>33.571552380357964</c:v>
                </c:pt>
                <c:pt idx="1">
                  <c:v>25.663907291305527</c:v>
                </c:pt>
                <c:pt idx="2">
                  <c:v>18.037555569157291</c:v>
                </c:pt>
                <c:pt idx="3">
                  <c:v>18.176303830041412</c:v>
                </c:pt>
                <c:pt idx="4">
                  <c:v>17.680905149238875</c:v>
                </c:pt>
                <c:pt idx="5">
                  <c:v>20.554842387416091</c:v>
                </c:pt>
                <c:pt idx="6">
                  <c:v>14.729242661108849</c:v>
                </c:pt>
                <c:pt idx="7">
                  <c:v>16.012608272740188</c:v>
                </c:pt>
                <c:pt idx="8">
                  <c:v>21.80996883948503</c:v>
                </c:pt>
                <c:pt idx="9">
                  <c:v>27.840594100455327</c:v>
                </c:pt>
                <c:pt idx="10">
                  <c:v>31.378870438167727</c:v>
                </c:pt>
                <c:pt idx="11">
                  <c:v>35.841187297587339</c:v>
                </c:pt>
                <c:pt idx="12">
                  <c:v>44.608020390107313</c:v>
                </c:pt>
                <c:pt idx="13">
                  <c:v>53.547767453708289</c:v>
                </c:pt>
                <c:pt idx="14">
                  <c:v>55.194597171490784</c:v>
                </c:pt>
                <c:pt idx="15">
                  <c:v>55.180802126967286</c:v>
                </c:pt>
                <c:pt idx="16">
                  <c:v>52.257784278327271</c:v>
                </c:pt>
                <c:pt idx="17">
                  <c:v>46.109233851669806</c:v>
                </c:pt>
                <c:pt idx="18">
                  <c:v>37.296771417172764</c:v>
                </c:pt>
                <c:pt idx="19">
                  <c:v>33.289669398580962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992560"/>
        <c:axId val="257992000"/>
      </c:lineChart>
      <c:catAx>
        <c:axId val="2579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257991440"/>
        <c:crosses val="autoZero"/>
        <c:auto val="1"/>
        <c:lblAlgn val="ctr"/>
        <c:lblOffset val="100"/>
        <c:noMultiLvlLbl val="0"/>
      </c:catAx>
      <c:valAx>
        <c:axId val="257991440"/>
        <c:scaling>
          <c:orientation val="minMax"/>
          <c:max val="12"/>
          <c:min val="-1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crossAx val="257990880"/>
        <c:crosses val="autoZero"/>
        <c:crossBetween val="between"/>
        <c:majorUnit val="4"/>
      </c:valAx>
      <c:valAx>
        <c:axId val="25799200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257992560"/>
        <c:crosses val="max"/>
        <c:crossBetween val="between"/>
        <c:majorUnit val="10"/>
      </c:valAx>
      <c:catAx>
        <c:axId val="257992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799200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Data!$F$32</c:f>
              <c:strCache>
                <c:ptCount val="1"/>
                <c:pt idx="0">
                  <c:v>2014Q1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Data!$F$33:$F$37</c:f>
              <c:numCache>
                <c:formatCode>General</c:formatCode>
                <c:ptCount val="5"/>
                <c:pt idx="0">
                  <c:v>3.5999999999999943</c:v>
                </c:pt>
                <c:pt idx="1">
                  <c:v>3.5</c:v>
                </c:pt>
                <c:pt idx="2">
                  <c:v>4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Data!$G$32</c:f>
              <c:strCache>
                <c:ptCount val="1"/>
                <c:pt idx="0">
                  <c:v>2014Q2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Data!$G$33:$G$37</c:f>
              <c:numCache>
                <c:formatCode>General</c:formatCode>
                <c:ptCount val="5"/>
                <c:pt idx="0">
                  <c:v>3.9000000000000057</c:v>
                </c:pt>
                <c:pt idx="1">
                  <c:v>3.3</c:v>
                </c:pt>
                <c:pt idx="2">
                  <c:v>1.8</c:v>
                </c:pt>
                <c:pt idx="3">
                  <c:v>2.4</c:v>
                </c:pt>
                <c:pt idx="4">
                  <c:v>2.1</c:v>
                </c:pt>
              </c:numCache>
            </c:numRef>
          </c:val>
        </c:ser>
        <c:ser>
          <c:idx val="2"/>
          <c:order val="2"/>
          <c:tx>
            <c:strRef>
              <c:f>Data!$H$32</c:f>
              <c:strCache>
                <c:ptCount val="1"/>
                <c:pt idx="0">
                  <c:v>2014Q3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Data!$H$33:$H$37</c:f>
              <c:numCache>
                <c:formatCode>General</c:formatCode>
                <c:ptCount val="5"/>
                <c:pt idx="0">
                  <c:v>3.4000000000000057</c:v>
                </c:pt>
                <c:pt idx="1">
                  <c:v>3.3</c:v>
                </c:pt>
                <c:pt idx="2">
                  <c:v>2.9</c:v>
                </c:pt>
                <c:pt idx="3">
                  <c:v>2.5</c:v>
                </c:pt>
                <c:pt idx="4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Data!$I$32</c:f>
              <c:strCache>
                <c:ptCount val="1"/>
                <c:pt idx="0">
                  <c:v>2014Q4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Data!$I$33:$I$37</c:f>
              <c:numCache>
                <c:formatCode>General</c:formatCode>
                <c:ptCount val="5"/>
                <c:pt idx="0">
                  <c:v>3.2999999999999972</c:v>
                </c:pt>
                <c:pt idx="1">
                  <c:v>3.2</c:v>
                </c:pt>
                <c:pt idx="2">
                  <c:v>2.7</c:v>
                </c:pt>
                <c:pt idx="3">
                  <c:v>2.6</c:v>
                </c:pt>
                <c:pt idx="4">
                  <c:v>1.4</c:v>
                </c:pt>
              </c:numCache>
            </c:numRef>
          </c:val>
        </c:ser>
        <c:ser>
          <c:idx val="4"/>
          <c:order val="4"/>
          <c:tx>
            <c:strRef>
              <c:f>Data!$J$32</c:f>
              <c:strCache>
                <c:ptCount val="1"/>
                <c:pt idx="0">
                  <c:v>2015Q1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Data!$J$33:$J$37</c:f>
              <c:numCache>
                <c:formatCode>General</c:formatCode>
                <c:ptCount val="5"/>
                <c:pt idx="0">
                  <c:v>3.0999999999999943</c:v>
                </c:pt>
                <c:pt idx="1">
                  <c:v>3.4</c:v>
                </c:pt>
                <c:pt idx="2">
                  <c:v>4.2</c:v>
                </c:pt>
                <c:pt idx="3">
                  <c:v>2.9</c:v>
                </c:pt>
                <c:pt idx="4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51696"/>
        <c:axId val="175252256"/>
      </c:barChart>
      <c:lineChart>
        <c:grouping val="standard"/>
        <c:varyColors val="0"/>
        <c:ser>
          <c:idx val="5"/>
          <c:order val="5"/>
          <c:tx>
            <c:strRef>
              <c:f>Data!$K$32</c:f>
              <c:strCache>
                <c:ptCount val="1"/>
                <c:pt idx="0">
                  <c:v>2014 egész év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4"/>
            <c:spPr>
              <a:solidFill>
                <a:srgbClr val="C00000"/>
              </a:solidFill>
              <a:ln w="15875">
                <a:solidFill>
                  <a:srgbClr val="9C0000"/>
                </a:solidFill>
              </a:ln>
            </c:spPr>
          </c:marker>
          <c:cat>
            <c:strRef>
              <c:f>Data!$E$33:$E$37</c:f>
              <c:strCache>
                <c:ptCount val="5"/>
                <c:pt idx="0">
                  <c:v>Magyarország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Szlovákia</c:v>
                </c:pt>
                <c:pt idx="4">
                  <c:v>Csehország</c:v>
                </c:pt>
              </c:strCache>
            </c:strRef>
          </c:cat>
          <c:val>
            <c:numRef>
              <c:f>Data!$K$33:$K$37</c:f>
              <c:numCache>
                <c:formatCode>General</c:formatCode>
                <c:ptCount val="5"/>
                <c:pt idx="0">
                  <c:v>3.6</c:v>
                </c:pt>
                <c:pt idx="1">
                  <c:v>3.4</c:v>
                </c:pt>
                <c:pt idx="2">
                  <c:v>2.8</c:v>
                </c:pt>
                <c:pt idx="3">
                  <c:v>2.4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53376"/>
        <c:axId val="175252816"/>
      </c:lineChart>
      <c:catAx>
        <c:axId val="17525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252256"/>
        <c:crosses val="autoZero"/>
        <c:auto val="1"/>
        <c:lblAlgn val="ctr"/>
        <c:lblOffset val="100"/>
        <c:noMultiLvlLbl val="0"/>
      </c:catAx>
      <c:valAx>
        <c:axId val="175252256"/>
        <c:scaling>
          <c:orientation val="minMax"/>
          <c:max val="5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75251696"/>
        <c:crosses val="autoZero"/>
        <c:crossBetween val="between"/>
        <c:majorUnit val="1"/>
      </c:valAx>
      <c:valAx>
        <c:axId val="175252816"/>
        <c:scaling>
          <c:orientation val="minMax"/>
          <c:max val="5"/>
        </c:scaling>
        <c:delete val="0"/>
        <c:axPos val="r"/>
        <c:numFmt formatCode="General" sourceLinked="1"/>
        <c:majorTickMark val="out"/>
        <c:minorTickMark val="none"/>
        <c:tickLblPos val="nextTo"/>
        <c:crossAx val="175253376"/>
        <c:crosses val="max"/>
        <c:crossBetween val="between"/>
        <c:majorUnit val="1"/>
      </c:valAx>
      <c:catAx>
        <c:axId val="17525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25281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845424836601307E-2"/>
          <c:y val="8.1151475694444766E-2"/>
          <c:w val="0.90610947712419299"/>
          <c:h val="0.7097174479166665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'2007 (15_64)'!$A$14</c:f>
              <c:strCache>
                <c:ptCount val="1"/>
                <c:pt idx="0">
                  <c:v>Változás 2007-2014 között (jobb tengely)</c:v>
                </c:pt>
              </c:strCache>
            </c:strRef>
          </c:tx>
          <c:spPr>
            <a:solidFill>
              <a:srgbClr val="002060"/>
            </a:solidFill>
            <a:ln w="28575">
              <a:noFill/>
            </a:ln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</c:spPr>
          </c:dPt>
          <c:cat>
            <c:strRef>
              <c:f>'2007 (15_64)'!$C$11:$AD$11</c:f>
              <c:strCache>
                <c:ptCount val="28"/>
                <c:pt idx="0">
                  <c:v>GR</c:v>
                </c:pt>
                <c:pt idx="1">
                  <c:v>ES</c:v>
                </c:pt>
                <c:pt idx="2">
                  <c:v>CY</c:v>
                </c:pt>
                <c:pt idx="3">
                  <c:v>IE</c:v>
                </c:pt>
                <c:pt idx="4">
                  <c:v>PT</c:v>
                </c:pt>
                <c:pt idx="5">
                  <c:v>HR</c:v>
                </c:pt>
                <c:pt idx="6">
                  <c:v>DK</c:v>
                </c:pt>
                <c:pt idx="7">
                  <c:v>SI</c:v>
                </c:pt>
                <c:pt idx="8">
                  <c:v>IT</c:v>
                </c:pt>
                <c:pt idx="9">
                  <c:v>NL</c:v>
                </c:pt>
                <c:pt idx="10">
                  <c:v>LV</c:v>
                </c:pt>
                <c:pt idx="11">
                  <c:v>FI</c:v>
                </c:pt>
                <c:pt idx="12">
                  <c:v>BG</c:v>
                </c:pt>
                <c:pt idx="13">
                  <c:v>EE</c:v>
                </c:pt>
                <c:pt idx="14">
                  <c:v>BE</c:v>
                </c:pt>
                <c:pt idx="15">
                  <c:v>FR</c:v>
                </c:pt>
                <c:pt idx="16">
                  <c:v>SK</c:v>
                </c:pt>
                <c:pt idx="17">
                  <c:v>UK</c:v>
                </c:pt>
                <c:pt idx="18">
                  <c:v>LT</c:v>
                </c:pt>
                <c:pt idx="19">
                  <c:v>SE</c:v>
                </c:pt>
                <c:pt idx="20">
                  <c:v>AT</c:v>
                </c:pt>
                <c:pt idx="21">
                  <c:v>RO</c:v>
                </c:pt>
                <c:pt idx="22">
                  <c:v>LU</c:v>
                </c:pt>
                <c:pt idx="23">
                  <c:v>CZ</c:v>
                </c:pt>
                <c:pt idx="24">
                  <c:v>PL</c:v>
                </c:pt>
                <c:pt idx="25">
                  <c:v>DE</c:v>
                </c:pt>
                <c:pt idx="26">
                  <c:v>HU</c:v>
                </c:pt>
                <c:pt idx="27">
                  <c:v>MT</c:v>
                </c:pt>
              </c:strCache>
            </c:strRef>
          </c:cat>
          <c:val>
            <c:numRef>
              <c:f>'2007 (15_64)'!$C$14:$AD$14</c:f>
              <c:numCache>
                <c:formatCode>0.00</c:formatCode>
                <c:ptCount val="28"/>
                <c:pt idx="0">
                  <c:v>-11.5</c:v>
                </c:pt>
                <c:pt idx="1">
                  <c:v>-9.8000000000000025</c:v>
                </c:pt>
                <c:pt idx="2">
                  <c:v>-8.9000000000000021</c:v>
                </c:pt>
                <c:pt idx="3">
                  <c:v>-7.5</c:v>
                </c:pt>
                <c:pt idx="4">
                  <c:v>-4.9999999999999929</c:v>
                </c:pt>
                <c:pt idx="5">
                  <c:v>-4.3999999999999986</c:v>
                </c:pt>
                <c:pt idx="6">
                  <c:v>-4.2000000000000028</c:v>
                </c:pt>
                <c:pt idx="7">
                  <c:v>-3.8999999999999977</c:v>
                </c:pt>
                <c:pt idx="8">
                  <c:v>-2.8999999999999977</c:v>
                </c:pt>
                <c:pt idx="9">
                  <c:v>-2.0999999999999943</c:v>
                </c:pt>
                <c:pt idx="10">
                  <c:v>-1.7999999999999952</c:v>
                </c:pt>
                <c:pt idx="11">
                  <c:v>-1.5999999999999928</c:v>
                </c:pt>
                <c:pt idx="12">
                  <c:v>-0.70000000000000284</c:v>
                </c:pt>
                <c:pt idx="13">
                  <c:v>-0.20000000000000284</c:v>
                </c:pt>
                <c:pt idx="14">
                  <c:v>-0.10000000000000142</c:v>
                </c:pt>
                <c:pt idx="15">
                  <c:v>-9.9999999999994482E-2</c:v>
                </c:pt>
                <c:pt idx="16">
                  <c:v>0.29999999999999777</c:v>
                </c:pt>
                <c:pt idx="17">
                  <c:v>0.40000000000000568</c:v>
                </c:pt>
                <c:pt idx="18">
                  <c:v>0.70000000000000284</c:v>
                </c:pt>
                <c:pt idx="19">
                  <c:v>0.70000000000000284</c:v>
                </c:pt>
                <c:pt idx="20">
                  <c:v>1.1999999999999873</c:v>
                </c:pt>
                <c:pt idx="21">
                  <c:v>2.2000000000000042</c:v>
                </c:pt>
                <c:pt idx="22">
                  <c:v>2.3999999999999888</c:v>
                </c:pt>
                <c:pt idx="23">
                  <c:v>2.9000000000000057</c:v>
                </c:pt>
                <c:pt idx="24">
                  <c:v>4.7000000000000028</c:v>
                </c:pt>
                <c:pt idx="25">
                  <c:v>4.7999999999999972</c:v>
                </c:pt>
                <c:pt idx="26">
                  <c:v>4.7999999999999972</c:v>
                </c:pt>
                <c:pt idx="27">
                  <c:v>7.2999999999999972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699600"/>
        <c:axId val="175699040"/>
      </c:barChart>
      <c:lineChart>
        <c:grouping val="standard"/>
        <c:varyColors val="0"/>
        <c:ser>
          <c:idx val="0"/>
          <c:order val="0"/>
          <c:tx>
            <c:strRef>
              <c:f>'2007 (15_64)'!$A$13</c:f>
              <c:strCache>
                <c:ptCount val="1"/>
                <c:pt idx="0">
                  <c:v>2014. évi szint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accent6"/>
              </a:solidFill>
              <a:ln w="12700">
                <a:solidFill>
                  <a:srgbClr val="002060"/>
                </a:solidFill>
              </a:ln>
            </c:spPr>
          </c:marker>
          <c:dPt>
            <c:idx val="26"/>
            <c:marker>
              <c:spPr>
                <a:solidFill>
                  <a:srgbClr val="FF0000"/>
                </a:solidFill>
                <a:ln w="12700">
                  <a:solidFill>
                    <a:srgbClr val="C00000"/>
                  </a:solidFill>
                </a:ln>
              </c:spPr>
            </c:marker>
            <c:bubble3D val="0"/>
          </c:dPt>
          <c:cat>
            <c:strRef>
              <c:f>'2007 (15_64)'!$C$11:$AD$11</c:f>
              <c:strCache>
                <c:ptCount val="28"/>
                <c:pt idx="0">
                  <c:v>GR</c:v>
                </c:pt>
                <c:pt idx="1">
                  <c:v>ES</c:v>
                </c:pt>
                <c:pt idx="2">
                  <c:v>CY</c:v>
                </c:pt>
                <c:pt idx="3">
                  <c:v>IE</c:v>
                </c:pt>
                <c:pt idx="4">
                  <c:v>PT</c:v>
                </c:pt>
                <c:pt idx="5">
                  <c:v>HR</c:v>
                </c:pt>
                <c:pt idx="6">
                  <c:v>DK</c:v>
                </c:pt>
                <c:pt idx="7">
                  <c:v>SI</c:v>
                </c:pt>
                <c:pt idx="8">
                  <c:v>IT</c:v>
                </c:pt>
                <c:pt idx="9">
                  <c:v>NL</c:v>
                </c:pt>
                <c:pt idx="10">
                  <c:v>LV</c:v>
                </c:pt>
                <c:pt idx="11">
                  <c:v>FI</c:v>
                </c:pt>
                <c:pt idx="12">
                  <c:v>BG</c:v>
                </c:pt>
                <c:pt idx="13">
                  <c:v>EE</c:v>
                </c:pt>
                <c:pt idx="14">
                  <c:v>BE</c:v>
                </c:pt>
                <c:pt idx="15">
                  <c:v>FR</c:v>
                </c:pt>
                <c:pt idx="16">
                  <c:v>SK</c:v>
                </c:pt>
                <c:pt idx="17">
                  <c:v>UK</c:v>
                </c:pt>
                <c:pt idx="18">
                  <c:v>LT</c:v>
                </c:pt>
                <c:pt idx="19">
                  <c:v>SE</c:v>
                </c:pt>
                <c:pt idx="20">
                  <c:v>AT</c:v>
                </c:pt>
                <c:pt idx="21">
                  <c:v>RO</c:v>
                </c:pt>
                <c:pt idx="22">
                  <c:v>LU</c:v>
                </c:pt>
                <c:pt idx="23">
                  <c:v>CZ</c:v>
                </c:pt>
                <c:pt idx="24">
                  <c:v>PL</c:v>
                </c:pt>
                <c:pt idx="25">
                  <c:v>DE</c:v>
                </c:pt>
                <c:pt idx="26">
                  <c:v>HU</c:v>
                </c:pt>
                <c:pt idx="27">
                  <c:v>MT</c:v>
                </c:pt>
              </c:strCache>
            </c:strRef>
          </c:cat>
          <c:val>
            <c:numRef>
              <c:f>'2007 (15_64)'!$C$13:$AD$13</c:f>
              <c:numCache>
                <c:formatCode>#,##0.0</c:formatCode>
                <c:ptCount val="28"/>
                <c:pt idx="0">
                  <c:v>49.4</c:v>
                </c:pt>
                <c:pt idx="1">
                  <c:v>56</c:v>
                </c:pt>
                <c:pt idx="2">
                  <c:v>62.1</c:v>
                </c:pt>
                <c:pt idx="3">
                  <c:v>61.7</c:v>
                </c:pt>
                <c:pt idx="4">
                  <c:v>62.6</c:v>
                </c:pt>
                <c:pt idx="5">
                  <c:v>54.6</c:v>
                </c:pt>
                <c:pt idx="6">
                  <c:v>72.8</c:v>
                </c:pt>
                <c:pt idx="7">
                  <c:v>63.9</c:v>
                </c:pt>
                <c:pt idx="8">
                  <c:v>55.7</c:v>
                </c:pt>
                <c:pt idx="9">
                  <c:v>73.900000000000006</c:v>
                </c:pt>
                <c:pt idx="10">
                  <c:v>66.3</c:v>
                </c:pt>
                <c:pt idx="11">
                  <c:v>68.7</c:v>
                </c:pt>
                <c:pt idx="12">
                  <c:v>61</c:v>
                </c:pt>
                <c:pt idx="13">
                  <c:v>69.599999999999994</c:v>
                </c:pt>
                <c:pt idx="14">
                  <c:v>61.9</c:v>
                </c:pt>
                <c:pt idx="15">
                  <c:v>64.2</c:v>
                </c:pt>
                <c:pt idx="16">
                  <c:v>61</c:v>
                </c:pt>
                <c:pt idx="17">
                  <c:v>71.900000000000006</c:v>
                </c:pt>
                <c:pt idx="18">
                  <c:v>65.7</c:v>
                </c:pt>
                <c:pt idx="19">
                  <c:v>74.900000000000006</c:v>
                </c:pt>
                <c:pt idx="20">
                  <c:v>71.099999999999994</c:v>
                </c:pt>
                <c:pt idx="21">
                  <c:v>61</c:v>
                </c:pt>
                <c:pt idx="22">
                  <c:v>66.599999999999994</c:v>
                </c:pt>
                <c:pt idx="23">
                  <c:v>69</c:v>
                </c:pt>
                <c:pt idx="24">
                  <c:v>61.7</c:v>
                </c:pt>
                <c:pt idx="25">
                  <c:v>73.8</c:v>
                </c:pt>
                <c:pt idx="26">
                  <c:v>61.8</c:v>
                </c:pt>
                <c:pt idx="27">
                  <c:v>62.3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97920"/>
        <c:axId val="175698480"/>
      </c:lineChart>
      <c:catAx>
        <c:axId val="17569792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175698480"/>
        <c:crossesAt val="-200"/>
        <c:auto val="0"/>
        <c:lblAlgn val="ctr"/>
        <c:lblOffset val="100"/>
        <c:tickLblSkip val="1"/>
        <c:tickMarkSkip val="1"/>
        <c:noMultiLvlLbl val="0"/>
      </c:catAx>
      <c:valAx>
        <c:axId val="175698480"/>
        <c:scaling>
          <c:orientation val="minMax"/>
          <c:max val="80"/>
          <c:min val="50"/>
        </c:scaling>
        <c:delete val="0"/>
        <c:axPos val="l"/>
        <c:majorGridlines>
          <c:spPr>
            <a:ln>
              <a:solidFill>
                <a:srgbClr val="BFBFB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7.4607142857142913E-2"/>
              <c:y val="2.6258680555555592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5697920"/>
        <c:crosses val="autoZero"/>
        <c:crossBetween val="between"/>
        <c:majorUnit val="5"/>
      </c:valAx>
      <c:valAx>
        <c:axId val="175699040"/>
        <c:scaling>
          <c:orientation val="minMax"/>
          <c:max val="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85958167989418344"/>
              <c:y val="5.9114583333337231E-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75699600"/>
        <c:crosses val="max"/>
        <c:crossBetween val="between"/>
      </c:valAx>
      <c:catAx>
        <c:axId val="17569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56990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9428472222221767"/>
          <c:w val="1"/>
          <c:h val="9.301822916666741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600" b="0">
          <a:latin typeface="+mn-lt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01510934035906E-2"/>
          <c:y val="6.0454161721051107E-2"/>
          <c:w val="0.90899689762151303"/>
          <c:h val="0.6898632894988056"/>
        </c:manualLayout>
      </c:layout>
      <c:lineChart>
        <c:grouping val="standard"/>
        <c:varyColors val="0"/>
        <c:ser>
          <c:idx val="2"/>
          <c:order val="1"/>
          <c:tx>
            <c:strRef>
              <c:f>'inflációs adatok'!$E$2</c:f>
              <c:strCache>
                <c:ptCount val="1"/>
                <c:pt idx="0">
                  <c:v>közepe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adatok'!$E$15:$E$150</c:f>
              <c:numCache>
                <c:formatCode>General</c:formatCode>
                <c:ptCount val="136"/>
                <c:pt idx="11">
                  <c:v>7</c:v>
                </c:pt>
                <c:pt idx="23">
                  <c:v>4.5</c:v>
                </c:pt>
                <c:pt idx="35">
                  <c:v>3.5</c:v>
                </c:pt>
                <c:pt idx="47">
                  <c:v>3.5</c:v>
                </c:pt>
                <c:pt idx="59">
                  <c:v>4</c:v>
                </c:pt>
                <c:pt idx="71">
                  <c:v>3.5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'inflációs adatok'!$D$2</c:f>
              <c:strCache>
                <c:ptCount val="1"/>
                <c:pt idx="0">
                  <c:v>alja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dash"/>
            <c:size val="1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adatok'!$D$15:$D$150</c:f>
              <c:numCache>
                <c:formatCode>General</c:formatCode>
                <c:ptCount val="136"/>
                <c:pt idx="11">
                  <c:v>6</c:v>
                </c:pt>
                <c:pt idx="23">
                  <c:v>3.5</c:v>
                </c:pt>
                <c:pt idx="35">
                  <c:v>2.5</c:v>
                </c:pt>
                <c:pt idx="47">
                  <c:v>2.5</c:v>
                </c:pt>
                <c:pt idx="59">
                  <c:v>3</c:v>
                </c:pt>
                <c:pt idx="71">
                  <c:v>2.5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'inflációs adatok'!$F$2</c:f>
              <c:strCache>
                <c:ptCount val="1"/>
                <c:pt idx="0">
                  <c:v>teteje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ash"/>
            <c:size val="15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adatok'!$F$15:$F$150</c:f>
              <c:numCache>
                <c:formatCode>General</c:formatCode>
                <c:ptCount val="136"/>
                <c:pt idx="11">
                  <c:v>8</c:v>
                </c:pt>
                <c:pt idx="23">
                  <c:v>5.5</c:v>
                </c:pt>
                <c:pt idx="35">
                  <c:v>4.5</c:v>
                </c:pt>
                <c:pt idx="47">
                  <c:v>4.5</c:v>
                </c:pt>
                <c:pt idx="59">
                  <c:v>5</c:v>
                </c:pt>
                <c:pt idx="71">
                  <c:v>4.5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'inflációs adatok'!$G$2</c:f>
              <c:strCache>
                <c:ptCount val="1"/>
                <c:pt idx="0">
                  <c:v>FOLYTONOS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adatok'!$G$3:$G$150</c:f>
              <c:numCache>
                <c:formatCode>General</c:formatCode>
                <c:ptCount val="148"/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'inflációs adatok'!$G$2</c:f>
              <c:strCache>
                <c:ptCount val="1"/>
                <c:pt idx="0">
                  <c:v>FOLYTONOS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adatok'!$G$15:$G$186</c:f>
              <c:numCache>
                <c:formatCode>General</c:formatCode>
                <c:ptCount val="172"/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18256"/>
        <c:axId val="175518816"/>
      </c:lineChart>
      <c:lineChart>
        <c:grouping val="standard"/>
        <c:varyColors val="0"/>
        <c:ser>
          <c:idx val="0"/>
          <c:order val="0"/>
          <c:tx>
            <c:strRef>
              <c:f>'inflációs adatok'!$B$2</c:f>
              <c:strCache>
                <c:ptCount val="1"/>
                <c:pt idx="0">
                  <c:v>Infláció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adatok'!$B$15:$B$186</c:f>
              <c:numCache>
                <c:formatCode>General</c:formatCode>
                <c:ptCount val="172"/>
                <c:pt idx="0">
                  <c:v>10.130000000000001</c:v>
                </c:pt>
                <c:pt idx="1">
                  <c:v>10.44</c:v>
                </c:pt>
                <c:pt idx="2">
                  <c:v>10.47</c:v>
                </c:pt>
                <c:pt idx="3">
                  <c:v>10.34</c:v>
                </c:pt>
                <c:pt idx="4">
                  <c:v>10.77</c:v>
                </c:pt>
                <c:pt idx="5">
                  <c:v>10.5</c:v>
                </c:pt>
                <c:pt idx="6">
                  <c:v>9.42</c:v>
                </c:pt>
                <c:pt idx="7">
                  <c:v>8.7299999999999986</c:v>
                </c:pt>
                <c:pt idx="8">
                  <c:v>7.98</c:v>
                </c:pt>
                <c:pt idx="9">
                  <c:v>7.5699999999999905</c:v>
                </c:pt>
                <c:pt idx="10">
                  <c:v>7.0999999999999943</c:v>
                </c:pt>
                <c:pt idx="11">
                  <c:v>6.8199999999999905</c:v>
                </c:pt>
                <c:pt idx="12">
                  <c:v>6.5999999999999943</c:v>
                </c:pt>
                <c:pt idx="13">
                  <c:v>6.2</c:v>
                </c:pt>
                <c:pt idx="14">
                  <c:v>5.9000000000000083</c:v>
                </c:pt>
                <c:pt idx="15">
                  <c:v>6.0999999999999943</c:v>
                </c:pt>
                <c:pt idx="16">
                  <c:v>5.5999999999999943</c:v>
                </c:pt>
                <c:pt idx="17">
                  <c:v>4.8</c:v>
                </c:pt>
                <c:pt idx="18">
                  <c:v>4.5999999999999996</c:v>
                </c:pt>
                <c:pt idx="19">
                  <c:v>4.5</c:v>
                </c:pt>
                <c:pt idx="20">
                  <c:v>4.5999999999999996</c:v>
                </c:pt>
                <c:pt idx="21">
                  <c:v>4.9000000000000004</c:v>
                </c:pt>
                <c:pt idx="22">
                  <c:v>4.8</c:v>
                </c:pt>
                <c:pt idx="23">
                  <c:v>4.8</c:v>
                </c:pt>
                <c:pt idx="24">
                  <c:v>4.7</c:v>
                </c:pt>
                <c:pt idx="25">
                  <c:v>4.5</c:v>
                </c:pt>
                <c:pt idx="26">
                  <c:v>4.7</c:v>
                </c:pt>
                <c:pt idx="27">
                  <c:v>3.9</c:v>
                </c:pt>
                <c:pt idx="28">
                  <c:v>3.6</c:v>
                </c:pt>
                <c:pt idx="29">
                  <c:v>4.3</c:v>
                </c:pt>
                <c:pt idx="30">
                  <c:v>4.7</c:v>
                </c:pt>
                <c:pt idx="31">
                  <c:v>4.7</c:v>
                </c:pt>
                <c:pt idx="32">
                  <c:v>4.7</c:v>
                </c:pt>
                <c:pt idx="33">
                  <c:v>4.9000000000000004</c:v>
                </c:pt>
                <c:pt idx="34">
                  <c:v>5.6</c:v>
                </c:pt>
                <c:pt idx="35">
                  <c:v>5.7</c:v>
                </c:pt>
                <c:pt idx="36">
                  <c:v>6.5999999999999943</c:v>
                </c:pt>
                <c:pt idx="37">
                  <c:v>7.0999999999999943</c:v>
                </c:pt>
                <c:pt idx="38">
                  <c:v>6.7000000000000028</c:v>
                </c:pt>
                <c:pt idx="39">
                  <c:v>6.9000000000000083</c:v>
                </c:pt>
                <c:pt idx="40">
                  <c:v>7.5999999999999943</c:v>
                </c:pt>
                <c:pt idx="41">
                  <c:v>7.5</c:v>
                </c:pt>
                <c:pt idx="42">
                  <c:v>7.2000000000000028</c:v>
                </c:pt>
                <c:pt idx="43">
                  <c:v>7.2000000000000028</c:v>
                </c:pt>
                <c:pt idx="44">
                  <c:v>6.5999999999999943</c:v>
                </c:pt>
                <c:pt idx="45">
                  <c:v>6.2999999999999972</c:v>
                </c:pt>
                <c:pt idx="46">
                  <c:v>5.7999999999999972</c:v>
                </c:pt>
                <c:pt idx="47">
                  <c:v>5.5</c:v>
                </c:pt>
                <c:pt idx="48">
                  <c:v>4.0999999999999943</c:v>
                </c:pt>
                <c:pt idx="49">
                  <c:v>3.2000000000000042</c:v>
                </c:pt>
                <c:pt idx="50">
                  <c:v>3.5</c:v>
                </c:pt>
                <c:pt idx="51">
                  <c:v>3.9000000000000057</c:v>
                </c:pt>
                <c:pt idx="52">
                  <c:v>3.5999999999999943</c:v>
                </c:pt>
                <c:pt idx="53">
                  <c:v>3.8</c:v>
                </c:pt>
                <c:pt idx="54">
                  <c:v>3.7</c:v>
                </c:pt>
                <c:pt idx="55">
                  <c:v>3.5999999999999943</c:v>
                </c:pt>
                <c:pt idx="56">
                  <c:v>3.7</c:v>
                </c:pt>
                <c:pt idx="57">
                  <c:v>3.2</c:v>
                </c:pt>
                <c:pt idx="58">
                  <c:v>3.3</c:v>
                </c:pt>
                <c:pt idx="59">
                  <c:v>3.3</c:v>
                </c:pt>
                <c:pt idx="60">
                  <c:v>2.7</c:v>
                </c:pt>
                <c:pt idx="61">
                  <c:v>2.5</c:v>
                </c:pt>
                <c:pt idx="62">
                  <c:v>2.2999999999999998</c:v>
                </c:pt>
                <c:pt idx="63">
                  <c:v>2.2999999999999998</c:v>
                </c:pt>
                <c:pt idx="64">
                  <c:v>2.8</c:v>
                </c:pt>
                <c:pt idx="65">
                  <c:v>2.8</c:v>
                </c:pt>
                <c:pt idx="66">
                  <c:v>3</c:v>
                </c:pt>
                <c:pt idx="67">
                  <c:v>3.5</c:v>
                </c:pt>
                <c:pt idx="68">
                  <c:v>5.9</c:v>
                </c:pt>
                <c:pt idx="69">
                  <c:v>6.3</c:v>
                </c:pt>
                <c:pt idx="70">
                  <c:v>6.4</c:v>
                </c:pt>
                <c:pt idx="71">
                  <c:v>6.5</c:v>
                </c:pt>
                <c:pt idx="72">
                  <c:v>7.8</c:v>
                </c:pt>
                <c:pt idx="73">
                  <c:v>8.8000000000000007</c:v>
                </c:pt>
                <c:pt idx="74">
                  <c:v>9</c:v>
                </c:pt>
                <c:pt idx="75">
                  <c:v>8.8000000000000007</c:v>
                </c:pt>
                <c:pt idx="76">
                  <c:v>8.5</c:v>
                </c:pt>
                <c:pt idx="77">
                  <c:v>8.6</c:v>
                </c:pt>
                <c:pt idx="78">
                  <c:v>8.4</c:v>
                </c:pt>
                <c:pt idx="79">
                  <c:v>8.3000000000000007</c:v>
                </c:pt>
                <c:pt idx="80">
                  <c:v>6.4</c:v>
                </c:pt>
                <c:pt idx="81">
                  <c:v>6.7</c:v>
                </c:pt>
                <c:pt idx="82">
                  <c:v>7.1</c:v>
                </c:pt>
                <c:pt idx="83">
                  <c:v>7.4</c:v>
                </c:pt>
                <c:pt idx="84">
                  <c:v>7.1</c:v>
                </c:pt>
                <c:pt idx="85">
                  <c:v>6.9</c:v>
                </c:pt>
                <c:pt idx="86">
                  <c:v>6.7</c:v>
                </c:pt>
                <c:pt idx="87">
                  <c:v>6.6</c:v>
                </c:pt>
                <c:pt idx="88">
                  <c:v>7</c:v>
                </c:pt>
                <c:pt idx="89">
                  <c:v>6.7</c:v>
                </c:pt>
                <c:pt idx="90">
                  <c:v>6.7</c:v>
                </c:pt>
                <c:pt idx="91">
                  <c:v>6.5</c:v>
                </c:pt>
                <c:pt idx="92">
                  <c:v>5.7</c:v>
                </c:pt>
                <c:pt idx="93">
                  <c:v>5.0999999999999996</c:v>
                </c:pt>
                <c:pt idx="94">
                  <c:v>4.2</c:v>
                </c:pt>
                <c:pt idx="95">
                  <c:v>3.5</c:v>
                </c:pt>
                <c:pt idx="96">
                  <c:v>3.1</c:v>
                </c:pt>
                <c:pt idx="97">
                  <c:v>3.1350487138179117</c:v>
                </c:pt>
                <c:pt idx="98">
                  <c:v>3.0207964066849589</c:v>
                </c:pt>
                <c:pt idx="99">
                  <c:v>2.898781896294178</c:v>
                </c:pt>
                <c:pt idx="100">
                  <c:v>3.3733643179786332</c:v>
                </c:pt>
                <c:pt idx="101">
                  <c:v>3.7744860854231868</c:v>
                </c:pt>
                <c:pt idx="102">
                  <c:v>3.7075321671976638</c:v>
                </c:pt>
                <c:pt idx="103">
                  <c:v>5.0462790516203242</c:v>
                </c:pt>
                <c:pt idx="104">
                  <c:v>5.0112944563658335</c:v>
                </c:pt>
                <c:pt idx="105">
                  <c:v>4.9006087035423072</c:v>
                </c:pt>
                <c:pt idx="106">
                  <c:v>4.7063872017407027</c:v>
                </c:pt>
                <c:pt idx="107">
                  <c:v>5.4</c:v>
                </c:pt>
                <c:pt idx="108">
                  <c:v>6.2</c:v>
                </c:pt>
                <c:pt idx="109">
                  <c:v>5.6</c:v>
                </c:pt>
                <c:pt idx="110">
                  <c:v>5.7</c:v>
                </c:pt>
                <c:pt idx="111">
                  <c:v>5.7</c:v>
                </c:pt>
                <c:pt idx="112">
                  <c:v>5.0999999999999996</c:v>
                </c:pt>
                <c:pt idx="113">
                  <c:v>5.3</c:v>
                </c:pt>
                <c:pt idx="114">
                  <c:v>4</c:v>
                </c:pt>
                <c:pt idx="115">
                  <c:v>3.7000000000000042</c:v>
                </c:pt>
                <c:pt idx="116">
                  <c:v>3.7999999999999972</c:v>
                </c:pt>
                <c:pt idx="117">
                  <c:v>4.2</c:v>
                </c:pt>
                <c:pt idx="118">
                  <c:v>4.2</c:v>
                </c:pt>
                <c:pt idx="119">
                  <c:v>4.7</c:v>
                </c:pt>
                <c:pt idx="120">
                  <c:v>4</c:v>
                </c:pt>
                <c:pt idx="121">
                  <c:v>4.0999999999999996</c:v>
                </c:pt>
                <c:pt idx="122">
                  <c:v>4.5</c:v>
                </c:pt>
                <c:pt idx="123">
                  <c:v>4.7</c:v>
                </c:pt>
                <c:pt idx="124">
                  <c:v>3.9</c:v>
                </c:pt>
                <c:pt idx="125">
                  <c:v>3.5</c:v>
                </c:pt>
                <c:pt idx="126">
                  <c:v>3.1</c:v>
                </c:pt>
                <c:pt idx="127">
                  <c:v>3.6</c:v>
                </c:pt>
                <c:pt idx="128">
                  <c:v>3.6</c:v>
                </c:pt>
                <c:pt idx="129">
                  <c:v>3.9</c:v>
                </c:pt>
                <c:pt idx="130">
                  <c:v>4.3</c:v>
                </c:pt>
                <c:pt idx="131">
                  <c:v>4.0999999999999996</c:v>
                </c:pt>
                <c:pt idx="132">
                  <c:v>5.4391813262983391</c:v>
                </c:pt>
                <c:pt idx="133">
                  <c:v>5.8917248388257306</c:v>
                </c:pt>
                <c:pt idx="134">
                  <c:v>5.5386549820153164</c:v>
                </c:pt>
                <c:pt idx="135">
                  <c:v>5.6959295128268455</c:v>
                </c:pt>
                <c:pt idx="136">
                  <c:v>5.2747119439959755</c:v>
                </c:pt>
                <c:pt idx="137">
                  <c:v>5.591654886359521</c:v>
                </c:pt>
                <c:pt idx="138">
                  <c:v>5.7778584599969349</c:v>
                </c:pt>
                <c:pt idx="139">
                  <c:v>6.0402597279291461</c:v>
                </c:pt>
                <c:pt idx="140">
                  <c:v>6.5940306892332217</c:v>
                </c:pt>
                <c:pt idx="141">
                  <c:v>6.0030045837908323</c:v>
                </c:pt>
                <c:pt idx="142">
                  <c:v>5.2137375152014158</c:v>
                </c:pt>
                <c:pt idx="143">
                  <c:v>4.9956519390938094</c:v>
                </c:pt>
                <c:pt idx="144">
                  <c:v>3.7169918492455345</c:v>
                </c:pt>
                <c:pt idx="145">
                  <c:v>2.7804965967721587</c:v>
                </c:pt>
                <c:pt idx="146">
                  <c:v>2.2255184719153802</c:v>
                </c:pt>
                <c:pt idx="147">
                  <c:v>1.6883769546178389</c:v>
                </c:pt>
                <c:pt idx="148">
                  <c:v>1.7561482773411257</c:v>
                </c:pt>
                <c:pt idx="149">
                  <c:v>1.9225695100686124</c:v>
                </c:pt>
                <c:pt idx="150">
                  <c:v>1.754525525037238</c:v>
                </c:pt>
                <c:pt idx="151">
                  <c:v>1.3433066077866298</c:v>
                </c:pt>
                <c:pt idx="152">
                  <c:v>1.371060609795862</c:v>
                </c:pt>
                <c:pt idx="153">
                  <c:v>0.91132193042523113</c:v>
                </c:pt>
                <c:pt idx="154">
                  <c:v>0.91789600797673643</c:v>
                </c:pt>
                <c:pt idx="155">
                  <c:v>0.43079106944780682</c:v>
                </c:pt>
                <c:pt idx="156">
                  <c:v>0</c:v>
                </c:pt>
                <c:pt idx="157">
                  <c:v>0.1</c:v>
                </c:pt>
                <c:pt idx="158">
                  <c:v>0.1</c:v>
                </c:pt>
                <c:pt idx="159">
                  <c:v>-0.1</c:v>
                </c:pt>
                <c:pt idx="160">
                  <c:v>-0.1</c:v>
                </c:pt>
                <c:pt idx="161">
                  <c:v>-0.30000000000000032</c:v>
                </c:pt>
                <c:pt idx="162">
                  <c:v>0.1</c:v>
                </c:pt>
                <c:pt idx="163">
                  <c:v>0.2</c:v>
                </c:pt>
                <c:pt idx="164">
                  <c:v>-0.5</c:v>
                </c:pt>
                <c:pt idx="165">
                  <c:v>-0.4</c:v>
                </c:pt>
                <c:pt idx="166">
                  <c:v>-0.70042866704865503</c:v>
                </c:pt>
                <c:pt idx="167">
                  <c:v>-0.92571568156708395</c:v>
                </c:pt>
                <c:pt idx="168">
                  <c:v>-1.447055786076902</c:v>
                </c:pt>
                <c:pt idx="169">
                  <c:v>-1</c:v>
                </c:pt>
                <c:pt idx="170">
                  <c:v>-0.60000000000000064</c:v>
                </c:pt>
                <c:pt idx="171">
                  <c:v>-0.30000000000000032</c:v>
                </c:pt>
              </c:numCache>
            </c:numRef>
          </c:val>
          <c:smooth val="0"/>
        </c:ser>
        <c:ser>
          <c:idx val="4"/>
          <c:order val="6"/>
          <c:tx>
            <c:strRef>
              <c:f>'inflációs adatok'!$C$2</c:f>
              <c:strCache>
                <c:ptCount val="1"/>
                <c:pt idx="0">
                  <c:v>Indirekt adóktól szűrt maginfláció</c:v>
                </c:pt>
              </c:strCache>
            </c:strRef>
          </c:tx>
          <c:spPr>
            <a:ln w="38100">
              <a:solidFill>
                <a:schemeClr val="bg2"/>
              </a:solidFill>
              <a:prstDash val="solid"/>
            </a:ln>
          </c:spPr>
          <c:marker>
            <c:symbol val="none"/>
          </c:marker>
          <c:cat>
            <c:numRef>
              <c:f>'inflációs adatok'!$A$15:$A$186</c:f>
              <c:numCache>
                <c:formatCode>mmm\-yy</c:formatCode>
                <c:ptCount val="17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</c:numCache>
            </c:numRef>
          </c:cat>
          <c:val>
            <c:numRef>
              <c:f>'inflációs adatok'!$C$3:$C$186</c:f>
              <c:numCache>
                <c:formatCode>General</c:formatCode>
                <c:ptCount val="184"/>
                <c:pt idx="0">
                  <c:v>7.7936686474609624</c:v>
                </c:pt>
                <c:pt idx="1">
                  <c:v>7.8484865529509937</c:v>
                </c:pt>
                <c:pt idx="2">
                  <c:v>7.5616185071557656</c:v>
                </c:pt>
                <c:pt idx="3">
                  <c:v>7.2856386895407388</c:v>
                </c:pt>
                <c:pt idx="4">
                  <c:v>7.1900526537254663</c:v>
                </c:pt>
                <c:pt idx="5">
                  <c:v>7.1704271373079775</c:v>
                </c:pt>
                <c:pt idx="6">
                  <c:v>7.1391232187814495</c:v>
                </c:pt>
                <c:pt idx="7">
                  <c:v>7.5828920983243728</c:v>
                </c:pt>
                <c:pt idx="8">
                  <c:v>8.2626633207552516</c:v>
                </c:pt>
                <c:pt idx="9">
                  <c:v>8.3850352820292642</c:v>
                </c:pt>
                <c:pt idx="10">
                  <c:v>8.4652362867516384</c:v>
                </c:pt>
                <c:pt idx="11">
                  <c:v>8.6044397390304397</c:v>
                </c:pt>
                <c:pt idx="12">
                  <c:v>9.3004141310409825</c:v>
                </c:pt>
                <c:pt idx="13">
                  <c:v>9.5689006431806209</c:v>
                </c:pt>
                <c:pt idx="14">
                  <c:v>10.084333227206884</c:v>
                </c:pt>
                <c:pt idx="15">
                  <c:v>10.0195167092412</c:v>
                </c:pt>
                <c:pt idx="16">
                  <c:v>9.9390363632173067</c:v>
                </c:pt>
                <c:pt idx="17">
                  <c:v>9.8216539675801684</c:v>
                </c:pt>
                <c:pt idx="18">
                  <c:v>9.7127455845924118</c:v>
                </c:pt>
                <c:pt idx="19">
                  <c:v>8.937313741885152</c:v>
                </c:pt>
                <c:pt idx="20">
                  <c:v>8.1715573969815001</c:v>
                </c:pt>
                <c:pt idx="21">
                  <c:v>7.9544454225746728</c:v>
                </c:pt>
                <c:pt idx="22">
                  <c:v>7.8343486036259264</c:v>
                </c:pt>
                <c:pt idx="23">
                  <c:v>7.6060157623132341</c:v>
                </c:pt>
                <c:pt idx="24">
                  <c:v>6.7446071509838834</c:v>
                </c:pt>
                <c:pt idx="25">
                  <c:v>6.3241751806992488</c:v>
                </c:pt>
                <c:pt idx="26">
                  <c:v>5.7490660114227188</c:v>
                </c:pt>
                <c:pt idx="27">
                  <c:v>5.6613292114008402</c:v>
                </c:pt>
                <c:pt idx="28">
                  <c:v>5.5875058845250942</c:v>
                </c:pt>
                <c:pt idx="29">
                  <c:v>5.3549497481055752</c:v>
                </c:pt>
                <c:pt idx="30">
                  <c:v>5.3095229570893085</c:v>
                </c:pt>
                <c:pt idx="31">
                  <c:v>5.1484075017302855</c:v>
                </c:pt>
                <c:pt idx="32">
                  <c:v>5.0281533820599105</c:v>
                </c:pt>
                <c:pt idx="33">
                  <c:v>4.9503644088300973</c:v>
                </c:pt>
                <c:pt idx="34">
                  <c:v>4.8259594814513074</c:v>
                </c:pt>
                <c:pt idx="35">
                  <c:v>4.7103461686796919</c:v>
                </c:pt>
                <c:pt idx="36">
                  <c:v>4.4236614532074334</c:v>
                </c:pt>
                <c:pt idx="37">
                  <c:v>4.0125256457396965</c:v>
                </c:pt>
                <c:pt idx="38">
                  <c:v>3.8854459452815431</c:v>
                </c:pt>
                <c:pt idx="39">
                  <c:v>3.6781130858815492</c:v>
                </c:pt>
                <c:pt idx="40">
                  <c:v>3.4707047852134281</c:v>
                </c:pt>
                <c:pt idx="41">
                  <c:v>3.7317848008981684</c:v>
                </c:pt>
                <c:pt idx="42">
                  <c:v>3.6330083604998267</c:v>
                </c:pt>
                <c:pt idx="43">
                  <c:v>3.7478534477353835</c:v>
                </c:pt>
                <c:pt idx="44">
                  <c:v>3.6661469203872477</c:v>
                </c:pt>
                <c:pt idx="45">
                  <c:v>3.878038751771868</c:v>
                </c:pt>
                <c:pt idx="46">
                  <c:v>4.1166393050140524</c:v>
                </c:pt>
                <c:pt idx="47">
                  <c:v>4.1756195474962032</c:v>
                </c:pt>
                <c:pt idx="48">
                  <c:v>4.1976442199914379</c:v>
                </c:pt>
                <c:pt idx="49">
                  <c:v>4.0993952834344398</c:v>
                </c:pt>
                <c:pt idx="50">
                  <c:v>3.9323685778809789</c:v>
                </c:pt>
                <c:pt idx="51">
                  <c:v>4.0285151753876249</c:v>
                </c:pt>
                <c:pt idx="52">
                  <c:v>4.3878656361503205</c:v>
                </c:pt>
                <c:pt idx="53">
                  <c:v>4.1413293239474473</c:v>
                </c:pt>
                <c:pt idx="54">
                  <c:v>3.9664420409546857</c:v>
                </c:pt>
                <c:pt idx="55">
                  <c:v>3.9500131274074306</c:v>
                </c:pt>
                <c:pt idx="56">
                  <c:v>3.978735096694578</c:v>
                </c:pt>
                <c:pt idx="57">
                  <c:v>3.6775805505894295</c:v>
                </c:pt>
                <c:pt idx="58">
                  <c:v>3.3875530479637206</c:v>
                </c:pt>
                <c:pt idx="59">
                  <c:v>3.1717895916689258</c:v>
                </c:pt>
                <c:pt idx="60">
                  <c:v>3.0714839621871874</c:v>
                </c:pt>
                <c:pt idx="61">
                  <c:v>2.7938663123132397</c:v>
                </c:pt>
                <c:pt idx="62">
                  <c:v>2.7187822367059939</c:v>
                </c:pt>
                <c:pt idx="63">
                  <c:v>2.5804103009982953</c:v>
                </c:pt>
                <c:pt idx="64">
                  <c:v>2.115779139397798</c:v>
                </c:pt>
                <c:pt idx="65">
                  <c:v>1.839810154230932</c:v>
                </c:pt>
                <c:pt idx="66">
                  <c:v>1.6037859523303979</c:v>
                </c:pt>
                <c:pt idx="67">
                  <c:v>1.6554290283845319</c:v>
                </c:pt>
                <c:pt idx="68">
                  <c:v>1.4571579155182803</c:v>
                </c:pt>
                <c:pt idx="69">
                  <c:v>1.3664751764622471</c:v>
                </c:pt>
                <c:pt idx="70">
                  <c:v>1.3765478207757305</c:v>
                </c:pt>
                <c:pt idx="71">
                  <c:v>1.2690345878512375</c:v>
                </c:pt>
                <c:pt idx="72">
                  <c:v>1.0404910526323032</c:v>
                </c:pt>
                <c:pt idx="73">
                  <c:v>1.0010254146489928</c:v>
                </c:pt>
                <c:pt idx="74">
                  <c:v>1.029281187832451</c:v>
                </c:pt>
                <c:pt idx="75">
                  <c:v>0.96967256868355012</c:v>
                </c:pt>
                <c:pt idx="76">
                  <c:v>1.2613651452374466</c:v>
                </c:pt>
                <c:pt idx="77">
                  <c:v>1.5175557149705141</c:v>
                </c:pt>
                <c:pt idx="78">
                  <c:v>2.0894223923594808</c:v>
                </c:pt>
                <c:pt idx="79">
                  <c:v>2.6332103550227992</c:v>
                </c:pt>
                <c:pt idx="80">
                  <c:v>3.171868860721986</c:v>
                </c:pt>
                <c:pt idx="81">
                  <c:v>3.5985740347616257</c:v>
                </c:pt>
                <c:pt idx="82">
                  <c:v>3.7172702072230952</c:v>
                </c:pt>
                <c:pt idx="83">
                  <c:v>4.036383129625932</c:v>
                </c:pt>
                <c:pt idx="84">
                  <c:v>4.1897089382400736</c:v>
                </c:pt>
                <c:pt idx="85">
                  <c:v>4.5030792222887897</c:v>
                </c:pt>
                <c:pt idx="86">
                  <c:v>4.8336792942467834</c:v>
                </c:pt>
                <c:pt idx="87">
                  <c:v>4.7848261504380885</c:v>
                </c:pt>
                <c:pt idx="88">
                  <c:v>4.5797307336633901</c:v>
                </c:pt>
                <c:pt idx="89">
                  <c:v>4.6506987288349961</c:v>
                </c:pt>
                <c:pt idx="90">
                  <c:v>4.3544724403188866</c:v>
                </c:pt>
                <c:pt idx="91">
                  <c:v>4.1218938521538462</c:v>
                </c:pt>
                <c:pt idx="92">
                  <c:v>4.1736218638207561</c:v>
                </c:pt>
                <c:pt idx="93">
                  <c:v>4.1792502568962044</c:v>
                </c:pt>
                <c:pt idx="94">
                  <c:v>4.3281017043085885</c:v>
                </c:pt>
                <c:pt idx="95">
                  <c:v>4.5320984509423194</c:v>
                </c:pt>
                <c:pt idx="96">
                  <c:v>4.8539762117038485</c:v>
                </c:pt>
                <c:pt idx="97">
                  <c:v>4.9144943963108565</c:v>
                </c:pt>
                <c:pt idx="98">
                  <c:v>4.9275542302947484</c:v>
                </c:pt>
                <c:pt idx="99">
                  <c:v>5.3014602840012994</c:v>
                </c:pt>
                <c:pt idx="100">
                  <c:v>5.5556100725613362</c:v>
                </c:pt>
                <c:pt idx="101">
                  <c:v>5.5250015111311885</c:v>
                </c:pt>
                <c:pt idx="102">
                  <c:v>5.6430916147371324</c:v>
                </c:pt>
                <c:pt idx="103">
                  <c:v>5.4521967666700375</c:v>
                </c:pt>
                <c:pt idx="104">
                  <c:v>4.8235190267347665</c:v>
                </c:pt>
                <c:pt idx="105">
                  <c:v>4.4355382703342485</c:v>
                </c:pt>
                <c:pt idx="106">
                  <c:v>3.9756779073936852</c:v>
                </c:pt>
                <c:pt idx="107">
                  <c:v>3.6549570313306958</c:v>
                </c:pt>
                <c:pt idx="108">
                  <c:v>3.2357191258027878</c:v>
                </c:pt>
                <c:pt idx="109">
                  <c:v>3.0878309059388438</c:v>
                </c:pt>
                <c:pt idx="110">
                  <c:v>2.9226428638188011</c:v>
                </c:pt>
                <c:pt idx="111">
                  <c:v>2.9247531573404899</c:v>
                </c:pt>
                <c:pt idx="112">
                  <c:v>2.9421246642052532</c:v>
                </c:pt>
                <c:pt idx="113">
                  <c:v>3.0287212744394516</c:v>
                </c:pt>
                <c:pt idx="114">
                  <c:v>2.9460062647329996</c:v>
                </c:pt>
                <c:pt idx="115">
                  <c:v>2.8301283881508823</c:v>
                </c:pt>
                <c:pt idx="116">
                  <c:v>2.8463033714881187</c:v>
                </c:pt>
                <c:pt idx="117">
                  <c:v>2.6205638502632951</c:v>
                </c:pt>
                <c:pt idx="118">
                  <c:v>2.6536254773196637</c:v>
                </c:pt>
                <c:pt idx="119">
                  <c:v>2.5066579856100737</c:v>
                </c:pt>
                <c:pt idx="120">
                  <c:v>2.5268848844320502</c:v>
                </c:pt>
                <c:pt idx="121">
                  <c:v>2.1762344218173584</c:v>
                </c:pt>
                <c:pt idx="122">
                  <c:v>2.0208465767938137</c:v>
                </c:pt>
                <c:pt idx="123">
                  <c:v>1.6347716761440119</c:v>
                </c:pt>
                <c:pt idx="124">
                  <c:v>1.1821133639973189</c:v>
                </c:pt>
                <c:pt idx="125">
                  <c:v>0.72497782999798233</c:v>
                </c:pt>
                <c:pt idx="126">
                  <c:v>0.56716164963386062</c:v>
                </c:pt>
                <c:pt idx="127">
                  <c:v>0.75855061753034736</c:v>
                </c:pt>
                <c:pt idx="128">
                  <c:v>0.83587247036678136</c:v>
                </c:pt>
                <c:pt idx="129">
                  <c:v>1.216360102525897</c:v>
                </c:pt>
                <c:pt idx="130">
                  <c:v>1.3530005186817267</c:v>
                </c:pt>
                <c:pt idx="131">
                  <c:v>1.4999044866376163</c:v>
                </c:pt>
                <c:pt idx="132">
                  <c:v>1.3086087756557703</c:v>
                </c:pt>
                <c:pt idx="133">
                  <c:v>1.5671438309658621</c:v>
                </c:pt>
                <c:pt idx="134">
                  <c:v>2.2380003019004735</c:v>
                </c:pt>
                <c:pt idx="135">
                  <c:v>2.4050079980215457</c:v>
                </c:pt>
                <c:pt idx="136">
                  <c:v>2.5999168640696837</c:v>
                </c:pt>
                <c:pt idx="137">
                  <c:v>2.9210131350022124</c:v>
                </c:pt>
                <c:pt idx="138">
                  <c:v>3.0937434434336066</c:v>
                </c:pt>
                <c:pt idx="139">
                  <c:v>2.9847210561041524</c:v>
                </c:pt>
                <c:pt idx="140">
                  <c:v>2.8780433494328825</c:v>
                </c:pt>
                <c:pt idx="141">
                  <c:v>2.7703036502943559</c:v>
                </c:pt>
                <c:pt idx="142">
                  <c:v>2.7547427816577255</c:v>
                </c:pt>
                <c:pt idx="143">
                  <c:v>2.6650751855336523</c:v>
                </c:pt>
                <c:pt idx="144">
                  <c:v>2.9610439706621321</c:v>
                </c:pt>
                <c:pt idx="145">
                  <c:v>3.1761824468277382</c:v>
                </c:pt>
                <c:pt idx="146">
                  <c:v>2.6095852079041779</c:v>
                </c:pt>
                <c:pt idx="147">
                  <c:v>2.5684378478725818</c:v>
                </c:pt>
                <c:pt idx="148">
                  <c:v>2.3233968326068482</c:v>
                </c:pt>
                <c:pt idx="149">
                  <c:v>2.4716764953168524</c:v>
                </c:pt>
                <c:pt idx="150">
                  <c:v>2.4421758931732107</c:v>
                </c:pt>
                <c:pt idx="151">
                  <c:v>2.3964639784087707</c:v>
                </c:pt>
                <c:pt idx="152">
                  <c:v>2.3840908259312101</c:v>
                </c:pt>
                <c:pt idx="153">
                  <c:v>2.1767220628716046</c:v>
                </c:pt>
                <c:pt idx="154">
                  <c:v>2.3845467251108374</c:v>
                </c:pt>
                <c:pt idx="155">
                  <c:v>2.4878153291391065</c:v>
                </c:pt>
                <c:pt idx="156">
                  <c:v>1.9064686284899039</c:v>
                </c:pt>
                <c:pt idx="157">
                  <c:v>1.7528181061974095</c:v>
                </c:pt>
                <c:pt idx="158">
                  <c:v>1.6847675807403011</c:v>
                </c:pt>
                <c:pt idx="159">
                  <c:v>1.6524573036227563</c:v>
                </c:pt>
                <c:pt idx="160">
                  <c:v>1.679530325265248</c:v>
                </c:pt>
                <c:pt idx="161">
                  <c:v>1.4499035675298713</c:v>
                </c:pt>
                <c:pt idx="162">
                  <c:v>1.4474612327302037</c:v>
                </c:pt>
                <c:pt idx="163">
                  <c:v>1.5276853441450413</c:v>
                </c:pt>
                <c:pt idx="164">
                  <c:v>1.5123731514850647</c:v>
                </c:pt>
                <c:pt idx="165">
                  <c:v>1.3057105399155959</c:v>
                </c:pt>
                <c:pt idx="166">
                  <c:v>1.2400687924635598</c:v>
                </c:pt>
                <c:pt idx="167">
                  <c:v>1.1082129349543126</c:v>
                </c:pt>
                <c:pt idx="168">
                  <c:v>1.5702581315272568</c:v>
                </c:pt>
                <c:pt idx="169">
                  <c:v>1.5746938985115548</c:v>
                </c:pt>
                <c:pt idx="170">
                  <c:v>1.4885031360490473</c:v>
                </c:pt>
                <c:pt idx="171">
                  <c:v>1.2092392564800158</c:v>
                </c:pt>
                <c:pt idx="172">
                  <c:v>1.3824866804778964</c:v>
                </c:pt>
                <c:pt idx="173">
                  <c:v>1.4179909535670963</c:v>
                </c:pt>
                <c:pt idx="174">
                  <c:v>1.4184787513555219</c:v>
                </c:pt>
                <c:pt idx="175">
                  <c:v>1.457049371831971</c:v>
                </c:pt>
                <c:pt idx="176">
                  <c:v>1.1626847378165068</c:v>
                </c:pt>
                <c:pt idx="177">
                  <c:v>1.3722519749043463</c:v>
                </c:pt>
                <c:pt idx="178">
                  <c:v>1.223161366849437</c:v>
                </c:pt>
                <c:pt idx="179">
                  <c:v>1.1256649933868914</c:v>
                </c:pt>
                <c:pt idx="180">
                  <c:v>1.008682144541015</c:v>
                </c:pt>
                <c:pt idx="181">
                  <c:v>1.0846590521015713</c:v>
                </c:pt>
                <c:pt idx="182">
                  <c:v>1.0314918549658918</c:v>
                </c:pt>
                <c:pt idx="183">
                  <c:v>1.1871020826782521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19376"/>
        <c:axId val="175519936"/>
      </c:lineChart>
      <c:dateAx>
        <c:axId val="17551825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175518816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75518816"/>
        <c:scaling>
          <c:orientation val="minMax"/>
          <c:max val="11"/>
          <c:min val="-2"/>
        </c:scaling>
        <c:delete val="0"/>
        <c:axPos val="r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0.94208893485005152"/>
              <c:y val="0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75518256"/>
        <c:crosses val="max"/>
        <c:crossBetween val="midCat"/>
        <c:majorUnit val="1"/>
      </c:valAx>
      <c:dateAx>
        <c:axId val="1755193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75519936"/>
        <c:crosses val="autoZero"/>
        <c:auto val="1"/>
        <c:lblOffset val="100"/>
        <c:baseTimeUnit val="months"/>
      </c:dateAx>
      <c:valAx>
        <c:axId val="175519936"/>
        <c:scaling>
          <c:orientation val="minMax"/>
          <c:max val="11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hu-HU"/>
                  <a:t>%</a:t>
                </a:r>
              </a:p>
            </c:rich>
          </c:tx>
          <c:layout>
            <c:manualLayout>
              <c:xMode val="edge"/>
              <c:yMode val="edge"/>
              <c:x val="4.0330920372285424E-2"/>
              <c:y val="0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175519376"/>
        <c:crosses val="autoZero"/>
        <c:crossBetween val="midCat"/>
        <c:majorUnit val="1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4182052954134856E-2"/>
          <c:y val="0.8990517625414387"/>
          <c:w val="0.88791567308721753"/>
          <c:h val="8.7402616186569609E-2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Trebuchet MS" pitchFamily="34" charset="0"/>
          <a:ea typeface="Garamond"/>
          <a:cs typeface="Garamond"/>
        </a:defRPr>
      </a:pPr>
      <a:endParaRPr lang="hu-H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60982501937082E-2"/>
          <c:y val="4.5453710271508324E-2"/>
          <c:w val="0.90854328835688014"/>
          <c:h val="0.50948911659388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Munka1!$C$5</c:f>
              <c:strCache>
                <c:ptCount val="1"/>
                <c:pt idx="0">
                  <c:v>Átlagos folyó fizetési mérleg (2003-2007)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Munka1!$B$6:$B$27</c:f>
              <c:strCache>
                <c:ptCount val="22"/>
                <c:pt idx="0">
                  <c:v>Luxemburg</c:v>
                </c:pt>
                <c:pt idx="1">
                  <c:v>Finnország</c:v>
                </c:pt>
                <c:pt idx="2">
                  <c:v>Egyesült Királyság</c:v>
                </c:pt>
                <c:pt idx="3">
                  <c:v>Franciaország</c:v>
                </c:pt>
                <c:pt idx="4">
                  <c:v>Ausztria</c:v>
                </c:pt>
                <c:pt idx="5">
                  <c:v>Hollandia</c:v>
                </c:pt>
                <c:pt idx="6">
                  <c:v>Lengyelország</c:v>
                </c:pt>
                <c:pt idx="7">
                  <c:v>Németország</c:v>
                </c:pt>
                <c:pt idx="8">
                  <c:v>Dánia</c:v>
                </c:pt>
                <c:pt idx="9">
                  <c:v>Olaszország</c:v>
                </c:pt>
                <c:pt idx="10">
                  <c:v>Csehország</c:v>
                </c:pt>
                <c:pt idx="11">
                  <c:v>Málta</c:v>
                </c:pt>
                <c:pt idx="12">
                  <c:v>Szlovénia</c:v>
                </c:pt>
                <c:pt idx="13">
                  <c:v>Spanyolország</c:v>
                </c:pt>
                <c:pt idx="14">
                  <c:v>Horvátország</c:v>
                </c:pt>
                <c:pt idx="15">
                  <c:v>Litvánia</c:v>
                </c:pt>
                <c:pt idx="16">
                  <c:v>Írország</c:v>
                </c:pt>
                <c:pt idx="17">
                  <c:v>Románia</c:v>
                </c:pt>
                <c:pt idx="18">
                  <c:v>Portugália</c:v>
                </c:pt>
                <c:pt idx="19">
                  <c:v>Lettország</c:v>
                </c:pt>
                <c:pt idx="20">
                  <c:v>Észtország</c:v>
                </c:pt>
                <c:pt idx="21">
                  <c:v>Magyarország</c:v>
                </c:pt>
              </c:strCache>
            </c:strRef>
          </c:cat>
          <c:val>
            <c:numRef>
              <c:f>Munka1!$C$6:$C$27</c:f>
              <c:numCache>
                <c:formatCode>0.0</c:formatCode>
                <c:ptCount val="22"/>
                <c:pt idx="0">
                  <c:v>9.98</c:v>
                </c:pt>
                <c:pt idx="1">
                  <c:v>4.2</c:v>
                </c:pt>
                <c:pt idx="2">
                  <c:v>-1.9600000000000011</c:v>
                </c:pt>
                <c:pt idx="3">
                  <c:v>0.2</c:v>
                </c:pt>
                <c:pt idx="4">
                  <c:v>3.55</c:v>
                </c:pt>
                <c:pt idx="5">
                  <c:v>6.7249999999999961</c:v>
                </c:pt>
                <c:pt idx="6">
                  <c:v>-4.55</c:v>
                </c:pt>
                <c:pt idx="7">
                  <c:v>4.6599999999999975</c:v>
                </c:pt>
                <c:pt idx="8">
                  <c:v>2.9666666666666668</c:v>
                </c:pt>
                <c:pt idx="9">
                  <c:v>-1.02</c:v>
                </c:pt>
                <c:pt idx="10">
                  <c:v>-3.44</c:v>
                </c:pt>
                <c:pt idx="11">
                  <c:v>-5.05</c:v>
                </c:pt>
                <c:pt idx="12">
                  <c:v>-2.2600000000000002</c:v>
                </c:pt>
                <c:pt idx="13">
                  <c:v>-7.1199999999999966</c:v>
                </c:pt>
                <c:pt idx="14">
                  <c:v>-5.8800000000000008</c:v>
                </c:pt>
                <c:pt idx="15">
                  <c:v>-10.025</c:v>
                </c:pt>
                <c:pt idx="16">
                  <c:v>-4.3</c:v>
                </c:pt>
                <c:pt idx="17">
                  <c:v>-10.833333333333334</c:v>
                </c:pt>
                <c:pt idx="18">
                  <c:v>-9.16</c:v>
                </c:pt>
                <c:pt idx="19">
                  <c:v>-14.360000000000007</c:v>
                </c:pt>
                <c:pt idx="20">
                  <c:v>-12.719999999999999</c:v>
                </c:pt>
                <c:pt idx="21">
                  <c:v>-7.580000000000001</c:v>
                </c:pt>
              </c:numCache>
            </c:numRef>
          </c:val>
        </c:ser>
        <c:ser>
          <c:idx val="1"/>
          <c:order val="1"/>
          <c:tx>
            <c:strRef>
              <c:f>Munka1!$D$5</c:f>
              <c:strCache>
                <c:ptCount val="1"/>
                <c:pt idx="0">
                  <c:v>Átlagos folyó fizetési mérleg (2015-2016)</c:v>
                </c:pt>
              </c:strCache>
            </c:strRef>
          </c:tx>
          <c:spPr>
            <a:solidFill>
              <a:srgbClr val="78A3D5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Munka1!$B$6:$B$27</c:f>
              <c:strCache>
                <c:ptCount val="22"/>
                <c:pt idx="0">
                  <c:v>Luxemburg</c:v>
                </c:pt>
                <c:pt idx="1">
                  <c:v>Finnország</c:v>
                </c:pt>
                <c:pt idx="2">
                  <c:v>Egyesült Királyság</c:v>
                </c:pt>
                <c:pt idx="3">
                  <c:v>Franciaország</c:v>
                </c:pt>
                <c:pt idx="4">
                  <c:v>Ausztria</c:v>
                </c:pt>
                <c:pt idx="5">
                  <c:v>Hollandia</c:v>
                </c:pt>
                <c:pt idx="6">
                  <c:v>Lengyelország</c:v>
                </c:pt>
                <c:pt idx="7">
                  <c:v>Németország</c:v>
                </c:pt>
                <c:pt idx="8">
                  <c:v>Dánia</c:v>
                </c:pt>
                <c:pt idx="9">
                  <c:v>Olaszország</c:v>
                </c:pt>
                <c:pt idx="10">
                  <c:v>Csehország</c:v>
                </c:pt>
                <c:pt idx="11">
                  <c:v>Málta</c:v>
                </c:pt>
                <c:pt idx="12">
                  <c:v>Szlovénia</c:v>
                </c:pt>
                <c:pt idx="13">
                  <c:v>Spanyolország</c:v>
                </c:pt>
                <c:pt idx="14">
                  <c:v>Horvátország</c:v>
                </c:pt>
                <c:pt idx="15">
                  <c:v>Litvánia</c:v>
                </c:pt>
                <c:pt idx="16">
                  <c:v>Írország</c:v>
                </c:pt>
                <c:pt idx="17">
                  <c:v>Románia</c:v>
                </c:pt>
                <c:pt idx="18">
                  <c:v>Portugália</c:v>
                </c:pt>
                <c:pt idx="19">
                  <c:v>Lettország</c:v>
                </c:pt>
                <c:pt idx="20">
                  <c:v>Észtország</c:v>
                </c:pt>
                <c:pt idx="21">
                  <c:v>Magyarország</c:v>
                </c:pt>
              </c:strCache>
            </c:strRef>
          </c:cat>
          <c:val>
            <c:numRef>
              <c:f>Munka1!$D$6:$D$27</c:f>
              <c:numCache>
                <c:formatCode>0.0</c:formatCode>
                <c:ptCount val="22"/>
                <c:pt idx="0">
                  <c:v>4.5999999999999996</c:v>
                </c:pt>
                <c:pt idx="1">
                  <c:v>-0.55000000000000004</c:v>
                </c:pt>
                <c:pt idx="2">
                  <c:v>-4.5</c:v>
                </c:pt>
                <c:pt idx="3">
                  <c:v>-1.05</c:v>
                </c:pt>
                <c:pt idx="4">
                  <c:v>2.4</c:v>
                </c:pt>
                <c:pt idx="5">
                  <c:v>9.2000000000000011</c:v>
                </c:pt>
                <c:pt idx="6">
                  <c:v>-2</c:v>
                </c:pt>
                <c:pt idx="7">
                  <c:v>7.8000000000000007</c:v>
                </c:pt>
                <c:pt idx="8">
                  <c:v>6.1499999999999995</c:v>
                </c:pt>
                <c:pt idx="9">
                  <c:v>2.2000000000000002</c:v>
                </c:pt>
                <c:pt idx="10">
                  <c:v>0.55000000000000004</c:v>
                </c:pt>
                <c:pt idx="11">
                  <c:v>0.5</c:v>
                </c:pt>
                <c:pt idx="12">
                  <c:v>5.5</c:v>
                </c:pt>
                <c:pt idx="13">
                  <c:v>1.1000000000000001</c:v>
                </c:pt>
                <c:pt idx="14">
                  <c:v>2.5</c:v>
                </c:pt>
                <c:pt idx="15">
                  <c:v>-0.60000000000000042</c:v>
                </c:pt>
                <c:pt idx="16">
                  <c:v>5.5</c:v>
                </c:pt>
                <c:pt idx="17">
                  <c:v>-0.9</c:v>
                </c:pt>
                <c:pt idx="18">
                  <c:v>1.2999999999999989</c:v>
                </c:pt>
                <c:pt idx="19">
                  <c:v>-2.65</c:v>
                </c:pt>
                <c:pt idx="20">
                  <c:v>-0.4</c:v>
                </c:pt>
                <c:pt idx="21">
                  <c:v>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256619216"/>
        <c:axId val="256619776"/>
      </c:barChart>
      <c:lineChart>
        <c:grouping val="standard"/>
        <c:varyColors val="0"/>
        <c:ser>
          <c:idx val="2"/>
          <c:order val="2"/>
          <c:tx>
            <c:strRef>
              <c:f>Munka1!$E$5</c:f>
              <c:strCache>
                <c:ptCount val="1"/>
                <c:pt idx="0">
                  <c:v>Változás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2"/>
            <c:spPr>
              <a:solidFill>
                <a:srgbClr val="002060"/>
              </a:solidFill>
              <a:ln>
                <a:noFill/>
              </a:ln>
            </c:spPr>
          </c:marker>
          <c:dPt>
            <c:idx val="21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25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cat>
            <c:strRef>
              <c:f>Munka1!$B$6:$B$27</c:f>
              <c:strCache>
                <c:ptCount val="22"/>
                <c:pt idx="0">
                  <c:v>Luxemburg</c:v>
                </c:pt>
                <c:pt idx="1">
                  <c:v>Finnország</c:v>
                </c:pt>
                <c:pt idx="2">
                  <c:v>Egyesült Királyság</c:v>
                </c:pt>
                <c:pt idx="3">
                  <c:v>Franciaország</c:v>
                </c:pt>
                <c:pt idx="4">
                  <c:v>Ausztria</c:v>
                </c:pt>
                <c:pt idx="5">
                  <c:v>Hollandia</c:v>
                </c:pt>
                <c:pt idx="6">
                  <c:v>Lengyelország</c:v>
                </c:pt>
                <c:pt idx="7">
                  <c:v>Németország</c:v>
                </c:pt>
                <c:pt idx="8">
                  <c:v>Dánia</c:v>
                </c:pt>
                <c:pt idx="9">
                  <c:v>Olaszország</c:v>
                </c:pt>
                <c:pt idx="10">
                  <c:v>Csehország</c:v>
                </c:pt>
                <c:pt idx="11">
                  <c:v>Málta</c:v>
                </c:pt>
                <c:pt idx="12">
                  <c:v>Szlovénia</c:v>
                </c:pt>
                <c:pt idx="13">
                  <c:v>Spanyolország</c:v>
                </c:pt>
                <c:pt idx="14">
                  <c:v>Horvátország</c:v>
                </c:pt>
                <c:pt idx="15">
                  <c:v>Litvánia</c:v>
                </c:pt>
                <c:pt idx="16">
                  <c:v>Írország</c:v>
                </c:pt>
                <c:pt idx="17">
                  <c:v>Románia</c:v>
                </c:pt>
                <c:pt idx="18">
                  <c:v>Portugália</c:v>
                </c:pt>
                <c:pt idx="19">
                  <c:v>Lettország</c:v>
                </c:pt>
                <c:pt idx="20">
                  <c:v>Észtország</c:v>
                </c:pt>
                <c:pt idx="21">
                  <c:v>Magyarország</c:v>
                </c:pt>
              </c:strCache>
            </c:strRef>
          </c:cat>
          <c:val>
            <c:numRef>
              <c:f>Munka1!$E$6:$E$27</c:f>
              <c:numCache>
                <c:formatCode>0.0</c:formatCode>
                <c:ptCount val="22"/>
                <c:pt idx="0">
                  <c:v>-5.3800000000000008</c:v>
                </c:pt>
                <c:pt idx="1">
                  <c:v>-4.75</c:v>
                </c:pt>
                <c:pt idx="2">
                  <c:v>-2.54</c:v>
                </c:pt>
                <c:pt idx="3">
                  <c:v>-1.25</c:v>
                </c:pt>
                <c:pt idx="4">
                  <c:v>-1.149999999999999</c:v>
                </c:pt>
                <c:pt idx="5">
                  <c:v>2.4749999999999988</c:v>
                </c:pt>
                <c:pt idx="6">
                  <c:v>2.5499999999999998</c:v>
                </c:pt>
                <c:pt idx="7">
                  <c:v>3.1399999999999997</c:v>
                </c:pt>
                <c:pt idx="8">
                  <c:v>3.1833333333333353</c:v>
                </c:pt>
                <c:pt idx="9">
                  <c:v>3.22</c:v>
                </c:pt>
                <c:pt idx="10">
                  <c:v>3.9899999999999998</c:v>
                </c:pt>
                <c:pt idx="11">
                  <c:v>5.55</c:v>
                </c:pt>
                <c:pt idx="12">
                  <c:v>7.76</c:v>
                </c:pt>
                <c:pt idx="13">
                  <c:v>8.2199999999999989</c:v>
                </c:pt>
                <c:pt idx="14">
                  <c:v>8.3800000000000008</c:v>
                </c:pt>
                <c:pt idx="15">
                  <c:v>9.4250000000000007</c:v>
                </c:pt>
                <c:pt idx="16">
                  <c:v>9.8000000000000007</c:v>
                </c:pt>
                <c:pt idx="17">
                  <c:v>9.9333333333333336</c:v>
                </c:pt>
                <c:pt idx="18">
                  <c:v>10.46</c:v>
                </c:pt>
                <c:pt idx="19">
                  <c:v>11.709999999999999</c:v>
                </c:pt>
                <c:pt idx="20">
                  <c:v>12.320000000000002</c:v>
                </c:pt>
                <c:pt idx="21">
                  <c:v>13.43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620896"/>
        <c:axId val="256620336"/>
      </c:lineChart>
      <c:catAx>
        <c:axId val="25661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hu-HU"/>
          </a:p>
        </c:txPr>
        <c:crossAx val="256619776"/>
        <c:crosses val="autoZero"/>
        <c:auto val="1"/>
        <c:lblAlgn val="ctr"/>
        <c:lblOffset val="100"/>
        <c:noMultiLvlLbl val="0"/>
      </c:catAx>
      <c:valAx>
        <c:axId val="256619776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százalék</a:t>
                </a:r>
              </a:p>
            </c:rich>
          </c:tx>
          <c:layout>
            <c:manualLayout>
              <c:xMode val="edge"/>
              <c:yMode val="edge"/>
              <c:x val="4.7802555898527034E-2"/>
              <c:y val="1.4597783427541776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56619216"/>
        <c:crosses val="autoZero"/>
        <c:crossBetween val="between"/>
        <c:majorUnit val="3"/>
      </c:valAx>
      <c:valAx>
        <c:axId val="256620336"/>
        <c:scaling>
          <c:orientation val="minMax"/>
          <c:max val="15"/>
          <c:min val="-15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/>
                  <a:t>százalék</a:t>
                </a:r>
              </a:p>
            </c:rich>
          </c:tx>
          <c:layout>
            <c:manualLayout>
              <c:xMode val="edge"/>
              <c:yMode val="edge"/>
              <c:x val="0.86358185299301404"/>
              <c:y val="8.4670079392888133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56620896"/>
        <c:crosses val="max"/>
        <c:crossBetween val="between"/>
        <c:majorUnit val="3"/>
      </c:valAx>
      <c:catAx>
        <c:axId val="256620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6620336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3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rebuchet MS" pitchFamily="34" charset="0"/>
        </a:defRPr>
      </a:pPr>
      <a:endParaRPr lang="hu-H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22354533307074E-2"/>
          <c:y val="7.9627033060303234E-2"/>
          <c:w val="0.89441272353087797"/>
          <c:h val="0.51486477953508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'1_adatok'!$B$5</c:f>
              <c:strCache>
                <c:ptCount val="1"/>
                <c:pt idx="0">
                  <c:v>2003-2007 átlaga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'1_adatok'!$A$6:$A$33</c:f>
              <c:strCache>
                <c:ptCount val="28"/>
                <c:pt idx="0">
                  <c:v>Finnország</c:v>
                </c:pt>
                <c:pt idx="1">
                  <c:v>Spanyolország</c:v>
                </c:pt>
                <c:pt idx="2">
                  <c:v>Írország</c:v>
                </c:pt>
                <c:pt idx="3">
                  <c:v>Bulgária</c:v>
                </c:pt>
                <c:pt idx="4">
                  <c:v>Dánia</c:v>
                </c:pt>
                <c:pt idx="5">
                  <c:v>Ciprus</c:v>
                </c:pt>
                <c:pt idx="6">
                  <c:v>Svédország</c:v>
                </c:pt>
                <c:pt idx="7">
                  <c:v>Szlovénia</c:v>
                </c:pt>
                <c:pt idx="8">
                  <c:v>Belgium </c:v>
                </c:pt>
                <c:pt idx="9">
                  <c:v>Egyesült Királyság</c:v>
                </c:pt>
                <c:pt idx="10">
                  <c:v>Horvátország</c:v>
                </c:pt>
                <c:pt idx="11">
                  <c:v>Észtország</c:v>
                </c:pt>
                <c:pt idx="12">
                  <c:v>Hollandia</c:v>
                </c:pt>
                <c:pt idx="13">
                  <c:v>Franciaország</c:v>
                </c:pt>
                <c:pt idx="14">
                  <c:v>Luxemburg</c:v>
                </c:pt>
                <c:pt idx="15">
                  <c:v>Lettország</c:v>
                </c:pt>
                <c:pt idx="16">
                  <c:v>Litvánia</c:v>
                </c:pt>
                <c:pt idx="17">
                  <c:v>Szlovákia</c:v>
                </c:pt>
                <c:pt idx="18">
                  <c:v>Románia</c:v>
                </c:pt>
                <c:pt idx="19">
                  <c:v>Ausztria</c:v>
                </c:pt>
                <c:pt idx="20">
                  <c:v>Olaszország</c:v>
                </c:pt>
                <c:pt idx="21">
                  <c:v>Csehország</c:v>
                </c:pt>
                <c:pt idx="22">
                  <c:v>Portugália</c:v>
                </c:pt>
                <c:pt idx="23">
                  <c:v>Lengyelország</c:v>
                </c:pt>
                <c:pt idx="24">
                  <c:v>Málta</c:v>
                </c:pt>
                <c:pt idx="25">
                  <c:v>Németország</c:v>
                </c:pt>
                <c:pt idx="26">
                  <c:v>Görögország</c:v>
                </c:pt>
                <c:pt idx="27">
                  <c:v>Magyarország</c:v>
                </c:pt>
              </c:strCache>
            </c:strRef>
          </c:cat>
          <c:val>
            <c:numRef>
              <c:f>'1_adatok'!$B$6:$B$33</c:f>
              <c:numCache>
                <c:formatCode>General</c:formatCode>
                <c:ptCount val="28"/>
                <c:pt idx="0">
                  <c:v>3.25972098</c:v>
                </c:pt>
                <c:pt idx="1">
                  <c:v>0.9986534600000001</c:v>
                </c:pt>
                <c:pt idx="2">
                  <c:v>1.2852084799999999</c:v>
                </c:pt>
                <c:pt idx="3">
                  <c:v>1.0835266199999984</c:v>
                </c:pt>
                <c:pt idx="4">
                  <c:v>3.3799966199999987</c:v>
                </c:pt>
                <c:pt idx="5">
                  <c:v>-1.9694246599999989</c:v>
                </c:pt>
                <c:pt idx="6">
                  <c:v>1.2693003399999998</c:v>
                </c:pt>
                <c:pt idx="7">
                  <c:v>-1.5422828600000011</c:v>
                </c:pt>
                <c:pt idx="8">
                  <c:v>-0.85094452000000054</c:v>
                </c:pt>
                <c:pt idx="9">
                  <c:v>-3.2690034199999998</c:v>
                </c:pt>
                <c:pt idx="10">
                  <c:v>-3.8499448199999997</c:v>
                </c:pt>
                <c:pt idx="11">
                  <c:v>1.9599999999999986</c:v>
                </c:pt>
                <c:pt idx="12">
                  <c:v>-0.94339973999999993</c:v>
                </c:pt>
                <c:pt idx="13">
                  <c:v>-3.0798455599999977</c:v>
                </c:pt>
                <c:pt idx="14">
                  <c:v>1.0684045799999999</c:v>
                </c:pt>
                <c:pt idx="15">
                  <c:v>-0.82710395999999997</c:v>
                </c:pt>
                <c:pt idx="16">
                  <c:v>-0.86734105000000095</c:v>
                </c:pt>
                <c:pt idx="17">
                  <c:v>-2.6744366799999999</c:v>
                </c:pt>
                <c:pt idx="18">
                  <c:v>-1.7934294199999989</c:v>
                </c:pt>
                <c:pt idx="19">
                  <c:v>-2.5675876000000017</c:v>
                </c:pt>
                <c:pt idx="20">
                  <c:v>-3.2520867999999998</c:v>
                </c:pt>
                <c:pt idx="21">
                  <c:v>-3.0347427399999987</c:v>
                </c:pt>
                <c:pt idx="22">
                  <c:v>-4.8292466799999954</c:v>
                </c:pt>
                <c:pt idx="23">
                  <c:v>-4.24</c:v>
                </c:pt>
                <c:pt idx="24">
                  <c:v>-4.2104567399999953</c:v>
                </c:pt>
                <c:pt idx="25">
                  <c:v>-2.4477435000000001</c:v>
                </c:pt>
                <c:pt idx="26">
                  <c:v>-6.414150299999994</c:v>
                </c:pt>
                <c:pt idx="27">
                  <c:v>-7.1729948799999903</c:v>
                </c:pt>
              </c:numCache>
            </c:numRef>
          </c:val>
        </c:ser>
        <c:ser>
          <c:idx val="1"/>
          <c:order val="1"/>
          <c:tx>
            <c:strRef>
              <c:f>'1_adatok'!$C$5</c:f>
              <c:strCache>
                <c:ptCount val="1"/>
                <c:pt idx="0">
                  <c:v>2014-2015 átlaga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'1_adatok'!$A$6:$A$33</c:f>
              <c:strCache>
                <c:ptCount val="28"/>
                <c:pt idx="0">
                  <c:v>Finnország</c:v>
                </c:pt>
                <c:pt idx="1">
                  <c:v>Spanyolország</c:v>
                </c:pt>
                <c:pt idx="2">
                  <c:v>Írország</c:v>
                </c:pt>
                <c:pt idx="3">
                  <c:v>Bulgária</c:v>
                </c:pt>
                <c:pt idx="4">
                  <c:v>Dánia</c:v>
                </c:pt>
                <c:pt idx="5">
                  <c:v>Ciprus</c:v>
                </c:pt>
                <c:pt idx="6">
                  <c:v>Svédország</c:v>
                </c:pt>
                <c:pt idx="7">
                  <c:v>Szlovénia</c:v>
                </c:pt>
                <c:pt idx="8">
                  <c:v>Belgium </c:v>
                </c:pt>
                <c:pt idx="9">
                  <c:v>Egyesült Királyság</c:v>
                </c:pt>
                <c:pt idx="10">
                  <c:v>Horvátország</c:v>
                </c:pt>
                <c:pt idx="11">
                  <c:v>Észtország</c:v>
                </c:pt>
                <c:pt idx="12">
                  <c:v>Hollandia</c:v>
                </c:pt>
                <c:pt idx="13">
                  <c:v>Franciaország</c:v>
                </c:pt>
                <c:pt idx="14">
                  <c:v>Luxemburg</c:v>
                </c:pt>
                <c:pt idx="15">
                  <c:v>Lettország</c:v>
                </c:pt>
                <c:pt idx="16">
                  <c:v>Litvánia</c:v>
                </c:pt>
                <c:pt idx="17">
                  <c:v>Szlovákia</c:v>
                </c:pt>
                <c:pt idx="18">
                  <c:v>Románia</c:v>
                </c:pt>
                <c:pt idx="19">
                  <c:v>Ausztria</c:v>
                </c:pt>
                <c:pt idx="20">
                  <c:v>Olaszország</c:v>
                </c:pt>
                <c:pt idx="21">
                  <c:v>Csehország</c:v>
                </c:pt>
                <c:pt idx="22">
                  <c:v>Portugália</c:v>
                </c:pt>
                <c:pt idx="23">
                  <c:v>Lengyelország</c:v>
                </c:pt>
                <c:pt idx="24">
                  <c:v>Málta</c:v>
                </c:pt>
                <c:pt idx="25">
                  <c:v>Németország</c:v>
                </c:pt>
                <c:pt idx="26">
                  <c:v>Görögország</c:v>
                </c:pt>
                <c:pt idx="27">
                  <c:v>Magyarország</c:v>
                </c:pt>
              </c:strCache>
            </c:strRef>
          </c:cat>
          <c:val>
            <c:numRef>
              <c:f>'1_adatok'!$C$6:$C$33</c:f>
              <c:numCache>
                <c:formatCode>General</c:formatCode>
                <c:ptCount val="28"/>
                <c:pt idx="0">
                  <c:v>-3.2430861500000012</c:v>
                </c:pt>
                <c:pt idx="1">
                  <c:v>-5.1641599499999886</c:v>
                </c:pt>
                <c:pt idx="2">
                  <c:v>-3.4656136499999999</c:v>
                </c:pt>
                <c:pt idx="3">
                  <c:v>-2.8890437499999999</c:v>
                </c:pt>
                <c:pt idx="4">
                  <c:v>-0.13856760000000001</c:v>
                </c:pt>
                <c:pt idx="5">
                  <c:v>-4.9796829499999999</c:v>
                </c:pt>
                <c:pt idx="6">
                  <c:v>-1.6716230499999998</c:v>
                </c:pt>
                <c:pt idx="7">
                  <c:v>-3.8987371500000001</c:v>
                </c:pt>
                <c:pt idx="8">
                  <c:v>-2.9330211500000001</c:v>
                </c:pt>
                <c:pt idx="9">
                  <c:v>-5.074474599999995</c:v>
                </c:pt>
                <c:pt idx="10">
                  <c:v>-5.6435879999999941</c:v>
                </c:pt>
                <c:pt idx="11">
                  <c:v>0.19505600000000001</c:v>
                </c:pt>
                <c:pt idx="12">
                  <c:v>-1.9735634499999999</c:v>
                </c:pt>
                <c:pt idx="13">
                  <c:v>-3.8604272000000002</c:v>
                </c:pt>
                <c:pt idx="14">
                  <c:v>0.29207860000000041</c:v>
                </c:pt>
                <c:pt idx="15">
                  <c:v>-1.4175059499999998</c:v>
                </c:pt>
                <c:pt idx="16">
                  <c:v>-1.0317256499999985</c:v>
                </c:pt>
                <c:pt idx="17">
                  <c:v>-2.7983039999999999</c:v>
                </c:pt>
                <c:pt idx="18">
                  <c:v>-1.5461870500000001</c:v>
                </c:pt>
                <c:pt idx="19">
                  <c:v>-2.2141368000000012</c:v>
                </c:pt>
                <c:pt idx="20">
                  <c:v>-2.8044305999999999</c:v>
                </c:pt>
                <c:pt idx="21">
                  <c:v>-1.99423035</c:v>
                </c:pt>
                <c:pt idx="22">
                  <c:v>-3.7705634999999997</c:v>
                </c:pt>
                <c:pt idx="23">
                  <c:v>-2.9790305500000001</c:v>
                </c:pt>
                <c:pt idx="24">
                  <c:v>-1.9689023999999999</c:v>
                </c:pt>
                <c:pt idx="25">
                  <c:v>0.63692934999999995</c:v>
                </c:pt>
                <c:pt idx="26">
                  <c:v>-2.8152758499999977</c:v>
                </c:pt>
                <c:pt idx="27">
                  <c:v>-2.5138553999999975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6622576"/>
        <c:axId val="256623136"/>
      </c:barChart>
      <c:scatterChart>
        <c:scatterStyle val="lineMarker"/>
        <c:varyColors val="0"/>
        <c:ser>
          <c:idx val="2"/>
          <c:order val="2"/>
          <c:tx>
            <c:strRef>
              <c:f>'1_adatok'!$D$5</c:f>
              <c:strCache>
                <c:ptCount val="1"/>
                <c:pt idx="0">
                  <c:v>Költségvetési egyenleg változása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</c:marker>
          <c:xVal>
            <c:strRef>
              <c:f>'1_adatok'!$A$6:$A$33</c:f>
              <c:strCache>
                <c:ptCount val="28"/>
                <c:pt idx="0">
                  <c:v>Finnország</c:v>
                </c:pt>
                <c:pt idx="1">
                  <c:v>Spanyolország</c:v>
                </c:pt>
                <c:pt idx="2">
                  <c:v>Írország</c:v>
                </c:pt>
                <c:pt idx="3">
                  <c:v>Bulgária</c:v>
                </c:pt>
                <c:pt idx="4">
                  <c:v>Dánia</c:v>
                </c:pt>
                <c:pt idx="5">
                  <c:v>Ciprus</c:v>
                </c:pt>
                <c:pt idx="6">
                  <c:v>Svédország</c:v>
                </c:pt>
                <c:pt idx="7">
                  <c:v>Szlovénia</c:v>
                </c:pt>
                <c:pt idx="8">
                  <c:v>Belgium </c:v>
                </c:pt>
                <c:pt idx="9">
                  <c:v>Egyesült Királyság</c:v>
                </c:pt>
                <c:pt idx="10">
                  <c:v>Horvátország</c:v>
                </c:pt>
                <c:pt idx="11">
                  <c:v>Észtország</c:v>
                </c:pt>
                <c:pt idx="12">
                  <c:v>Hollandia</c:v>
                </c:pt>
                <c:pt idx="13">
                  <c:v>Franciaország</c:v>
                </c:pt>
                <c:pt idx="14">
                  <c:v>Luxemburg</c:v>
                </c:pt>
                <c:pt idx="15">
                  <c:v>Lettország</c:v>
                </c:pt>
                <c:pt idx="16">
                  <c:v>Litvánia</c:v>
                </c:pt>
                <c:pt idx="17">
                  <c:v>Szlovákia</c:v>
                </c:pt>
                <c:pt idx="18">
                  <c:v>Románia</c:v>
                </c:pt>
                <c:pt idx="19">
                  <c:v>Ausztria</c:v>
                </c:pt>
                <c:pt idx="20">
                  <c:v>Olaszország</c:v>
                </c:pt>
                <c:pt idx="21">
                  <c:v>Csehország</c:v>
                </c:pt>
                <c:pt idx="22">
                  <c:v>Portugália</c:v>
                </c:pt>
                <c:pt idx="23">
                  <c:v>Lengyelország</c:v>
                </c:pt>
                <c:pt idx="24">
                  <c:v>Málta</c:v>
                </c:pt>
                <c:pt idx="25">
                  <c:v>Németország</c:v>
                </c:pt>
                <c:pt idx="26">
                  <c:v>Görögország</c:v>
                </c:pt>
                <c:pt idx="27">
                  <c:v>Magyarország</c:v>
                </c:pt>
              </c:strCache>
            </c:strRef>
          </c:xVal>
          <c:yVal>
            <c:numRef>
              <c:f>'1_adatok'!$D$6:$D$33</c:f>
              <c:numCache>
                <c:formatCode>0.0</c:formatCode>
                <c:ptCount val="28"/>
                <c:pt idx="0">
                  <c:v>-6.5028071299999954</c:v>
                </c:pt>
                <c:pt idx="1">
                  <c:v>-6.1628134099999938</c:v>
                </c:pt>
                <c:pt idx="2">
                  <c:v>-4.7508221299999995</c:v>
                </c:pt>
                <c:pt idx="3">
                  <c:v>-3.9725703699999997</c:v>
                </c:pt>
                <c:pt idx="4">
                  <c:v>-3.51856422</c:v>
                </c:pt>
                <c:pt idx="5">
                  <c:v>-3.0102582899999977</c:v>
                </c:pt>
                <c:pt idx="6">
                  <c:v>-2.94092339</c:v>
                </c:pt>
                <c:pt idx="7">
                  <c:v>-2.3564542899999981</c:v>
                </c:pt>
                <c:pt idx="8">
                  <c:v>-2.0820766299999987</c:v>
                </c:pt>
                <c:pt idx="9">
                  <c:v>-1.8054711799999998</c:v>
                </c:pt>
                <c:pt idx="10">
                  <c:v>-1.7936431799999992</c:v>
                </c:pt>
                <c:pt idx="11">
                  <c:v>-1.7649439999999998</c:v>
                </c:pt>
                <c:pt idx="12">
                  <c:v>-1.0301637099999998</c:v>
                </c:pt>
                <c:pt idx="13">
                  <c:v>-0.7805816400000003</c:v>
                </c:pt>
                <c:pt idx="14">
                  <c:v>-0.77632598000000053</c:v>
                </c:pt>
                <c:pt idx="15">
                  <c:v>-0.59040198999999927</c:v>
                </c:pt>
                <c:pt idx="16">
                  <c:v>-0.16438459999999988</c:v>
                </c:pt>
                <c:pt idx="17">
                  <c:v>-0.12386732</c:v>
                </c:pt>
                <c:pt idx="18">
                  <c:v>0.24724237000000038</c:v>
                </c:pt>
                <c:pt idx="19">
                  <c:v>0.35345080000000012</c:v>
                </c:pt>
                <c:pt idx="20">
                  <c:v>0.4476562</c:v>
                </c:pt>
                <c:pt idx="21">
                  <c:v>1.0405123899999995</c:v>
                </c:pt>
                <c:pt idx="22">
                  <c:v>1.0586831800000001</c:v>
                </c:pt>
                <c:pt idx="23">
                  <c:v>1.260969449999999</c:v>
                </c:pt>
                <c:pt idx="24">
                  <c:v>2.2415543399999995</c:v>
                </c:pt>
                <c:pt idx="25">
                  <c:v>3.08467285</c:v>
                </c:pt>
                <c:pt idx="26">
                  <c:v>3.5988744499999994</c:v>
                </c:pt>
                <c:pt idx="27">
                  <c:v>4.6591394800000003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624256"/>
        <c:axId val="256623696"/>
      </c:scatterChart>
      <c:catAx>
        <c:axId val="25662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300"/>
            </a:pPr>
            <a:endParaRPr lang="hu-HU"/>
          </a:p>
        </c:txPr>
        <c:crossAx val="256623136"/>
        <c:crosses val="autoZero"/>
        <c:auto val="1"/>
        <c:lblAlgn val="ctr"/>
        <c:lblOffset val="100"/>
        <c:noMultiLvlLbl val="0"/>
      </c:catAx>
      <c:valAx>
        <c:axId val="256623136"/>
        <c:scaling>
          <c:orientation val="minMax"/>
          <c:max val="6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crossAx val="256622576"/>
        <c:crosses val="autoZero"/>
        <c:crossBetween val="between"/>
      </c:valAx>
      <c:valAx>
        <c:axId val="256623696"/>
        <c:scaling>
          <c:orientation val="minMax"/>
          <c:max val="6"/>
          <c:min val="-8"/>
        </c:scaling>
        <c:delete val="0"/>
        <c:axPos val="r"/>
        <c:numFmt formatCode="0" sourceLinked="0"/>
        <c:majorTickMark val="out"/>
        <c:minorTickMark val="none"/>
        <c:tickLblPos val="nextTo"/>
        <c:crossAx val="256624256"/>
        <c:crosses val="max"/>
        <c:crossBetween val="midCat"/>
      </c:valAx>
      <c:valAx>
        <c:axId val="256624256"/>
        <c:scaling>
          <c:orientation val="minMax"/>
        </c:scaling>
        <c:delete val="1"/>
        <c:axPos val="b"/>
        <c:majorTickMark val="out"/>
        <c:minorTickMark val="none"/>
        <c:tickLblPos val="none"/>
        <c:crossAx val="25662369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 baseline="0">
          <a:latin typeface="Trebuchet MS" pitchFamily="34" charset="0"/>
        </a:defRPr>
      </a:pPr>
      <a:endParaRPr lang="hu-H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257718780632212E-2"/>
          <c:y val="5.6004753285976115E-2"/>
          <c:w val="0.84620190703485865"/>
          <c:h val="0.59396504629629632"/>
        </c:manualLayout>
      </c:layout>
      <c:lineChart>
        <c:grouping val="standard"/>
        <c:varyColors val="0"/>
        <c:ser>
          <c:idx val="0"/>
          <c:order val="0"/>
          <c:tx>
            <c:strRef>
              <c:f>Abra2!$B$4</c:f>
              <c:strCache>
                <c:ptCount val="1"/>
                <c:pt idx="0">
                  <c:v>MNB alapkamat</c:v>
                </c:pt>
              </c:strCache>
            </c:strRef>
          </c:tx>
          <c:spPr>
            <a:ln w="34925" cap="rnd" cmpd="sng" algn="ctr">
              <a:solidFill>
                <a:srgbClr val="DA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Abra2!$A$6:$A$44</c:f>
              <c:numCache>
                <c:formatCode>[$-40E]yyyy/\ mmm;@</c:formatCode>
                <c:ptCount val="3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 formatCode="[$-40E]yyyy/\ mmmm;@">
                  <c:v>41820</c:v>
                </c:pt>
                <c:pt idx="30" formatCode="[$-40E]yyyy/\ mmmm;@">
                  <c:v>41851</c:v>
                </c:pt>
                <c:pt idx="31" formatCode="[$-40E]yyyy/\ mmmm;@">
                  <c:v>41882</c:v>
                </c:pt>
                <c:pt idx="32" formatCode="[$-40E]yyyy/\ mmmm;@">
                  <c:v>41912</c:v>
                </c:pt>
                <c:pt idx="33" formatCode="[$-40E]yyyy/\ mmmm;@">
                  <c:v>41943</c:v>
                </c:pt>
                <c:pt idx="34" formatCode="[$-40E]yyyy/\ mmmm;@">
                  <c:v>41973</c:v>
                </c:pt>
                <c:pt idx="35" formatCode="[$-40E]yyyy/\ mmmm;@">
                  <c:v>42004</c:v>
                </c:pt>
                <c:pt idx="36" formatCode="[$-40E]yyyy/\ mmmm;@">
                  <c:v>42035</c:v>
                </c:pt>
                <c:pt idx="37" formatCode="[$-40E]yyyy/\ mmmm;@">
                  <c:v>42063</c:v>
                </c:pt>
                <c:pt idx="38" formatCode="[$-40E]yyyy/\ mmmm;@">
                  <c:v>42094</c:v>
                </c:pt>
              </c:numCache>
            </c:numRef>
          </c:cat>
          <c:val>
            <c:numRef>
              <c:f>Abra2!$B$6:$B$44</c:f>
              <c:numCache>
                <c:formatCode>0.00</c:formatCode>
                <c:ptCount val="3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6.975806451612903</c:v>
                </c:pt>
                <c:pt idx="8">
                  <c:v>6.708333333333341</c:v>
                </c:pt>
                <c:pt idx="9">
                  <c:v>6.4919354838709724</c:v>
                </c:pt>
                <c:pt idx="10">
                  <c:v>6.2249999999999934</c:v>
                </c:pt>
                <c:pt idx="11">
                  <c:v>5.895161290322581</c:v>
                </c:pt>
                <c:pt idx="12">
                  <c:v>5.7338709677419351</c:v>
                </c:pt>
                <c:pt idx="13">
                  <c:v>5.4821428571428568</c:v>
                </c:pt>
                <c:pt idx="14">
                  <c:v>5.2096774193548514</c:v>
                </c:pt>
                <c:pt idx="15">
                  <c:v>4.9416666666666726</c:v>
                </c:pt>
                <c:pt idx="16">
                  <c:v>4.7258064516128995</c:v>
                </c:pt>
                <c:pt idx="17">
                  <c:v>4.458333333333341</c:v>
                </c:pt>
                <c:pt idx="18">
                  <c:v>4.1854838709677331</c:v>
                </c:pt>
                <c:pt idx="19">
                  <c:v>3.974193548387102</c:v>
                </c:pt>
                <c:pt idx="20">
                  <c:v>3.7599999999999976</c:v>
                </c:pt>
                <c:pt idx="21">
                  <c:v>3.5870967741935482</c:v>
                </c:pt>
                <c:pt idx="22">
                  <c:v>3.3733333333333344</c:v>
                </c:pt>
                <c:pt idx="23">
                  <c:v>3.1096774193548367</c:v>
                </c:pt>
                <c:pt idx="24">
                  <c:v>2.9516129032257981</c:v>
                </c:pt>
                <c:pt idx="25">
                  <c:v>2.796428571428573</c:v>
                </c:pt>
                <c:pt idx="26">
                  <c:v>2.6806451612903226</c:v>
                </c:pt>
                <c:pt idx="27">
                  <c:v>2.5966666666666631</c:v>
                </c:pt>
                <c:pt idx="28">
                  <c:v>2.487096774193549</c:v>
                </c:pt>
                <c:pt idx="29">
                  <c:v>2.38</c:v>
                </c:pt>
                <c:pt idx="30">
                  <c:v>2.2400000000000002</c:v>
                </c:pt>
                <c:pt idx="31" formatCode="General">
                  <c:v>2.1</c:v>
                </c:pt>
                <c:pt idx="32" formatCode="General">
                  <c:v>2.1</c:v>
                </c:pt>
                <c:pt idx="33" formatCode="General">
                  <c:v>2.1</c:v>
                </c:pt>
                <c:pt idx="34" formatCode="General">
                  <c:v>2.1</c:v>
                </c:pt>
                <c:pt idx="35" formatCode="General">
                  <c:v>2.1</c:v>
                </c:pt>
                <c:pt idx="36" formatCode="General">
                  <c:v>2.1</c:v>
                </c:pt>
                <c:pt idx="37" formatCode="General">
                  <c:v>2.1</c:v>
                </c:pt>
                <c:pt idx="38" formatCode="General">
                  <c:v>2.0709677419354882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Abra2!$C$4</c:f>
              <c:strCache>
                <c:ptCount val="1"/>
                <c:pt idx="0">
                  <c:v>Lakossági lekötött betét</c:v>
                </c:pt>
              </c:strCache>
            </c:strRef>
          </c:tx>
          <c:spPr>
            <a:ln w="34925" cap="rnd" cmpd="sng" algn="ctr">
              <a:solidFill>
                <a:srgbClr val="232157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Abra2!$A$6:$A$44</c:f>
              <c:numCache>
                <c:formatCode>[$-40E]yyyy/\ mmm;@</c:formatCode>
                <c:ptCount val="3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 formatCode="[$-40E]yyyy/\ mmmm;@">
                  <c:v>41820</c:v>
                </c:pt>
                <c:pt idx="30" formatCode="[$-40E]yyyy/\ mmmm;@">
                  <c:v>41851</c:v>
                </c:pt>
                <c:pt idx="31" formatCode="[$-40E]yyyy/\ mmmm;@">
                  <c:v>41882</c:v>
                </c:pt>
                <c:pt idx="32" formatCode="[$-40E]yyyy/\ mmmm;@">
                  <c:v>41912</c:v>
                </c:pt>
                <c:pt idx="33" formatCode="[$-40E]yyyy/\ mmmm;@">
                  <c:v>41943</c:v>
                </c:pt>
                <c:pt idx="34" formatCode="[$-40E]yyyy/\ mmmm;@">
                  <c:v>41973</c:v>
                </c:pt>
                <c:pt idx="35" formatCode="[$-40E]yyyy/\ mmmm;@">
                  <c:v>42004</c:v>
                </c:pt>
                <c:pt idx="36" formatCode="[$-40E]yyyy/\ mmmm;@">
                  <c:v>42035</c:v>
                </c:pt>
                <c:pt idx="37" formatCode="[$-40E]yyyy/\ mmmm;@">
                  <c:v>42063</c:v>
                </c:pt>
                <c:pt idx="38" formatCode="[$-40E]yyyy/\ mmmm;@">
                  <c:v>42094</c:v>
                </c:pt>
              </c:numCache>
            </c:numRef>
          </c:cat>
          <c:val>
            <c:numRef>
              <c:f>Abra2!$C$6:$C$44</c:f>
              <c:numCache>
                <c:formatCode>0.00</c:formatCode>
                <c:ptCount val="39"/>
                <c:pt idx="0">
                  <c:v>6.5490382343000002</c:v>
                </c:pt>
                <c:pt idx="1">
                  <c:v>6.6435478109999941</c:v>
                </c:pt>
                <c:pt idx="2">
                  <c:v>6.8809713018999945</c:v>
                </c:pt>
                <c:pt idx="3">
                  <c:v>6.922912868999985</c:v>
                </c:pt>
                <c:pt idx="4">
                  <c:v>6.884910607199985</c:v>
                </c:pt>
                <c:pt idx="5">
                  <c:v>6.9242356023999934</c:v>
                </c:pt>
                <c:pt idx="6">
                  <c:v>6.7414067639999997</c:v>
                </c:pt>
                <c:pt idx="7">
                  <c:v>6.7090968210000002</c:v>
                </c:pt>
                <c:pt idx="8">
                  <c:v>6.6517712734999934</c:v>
                </c:pt>
                <c:pt idx="9">
                  <c:v>6.2419522319</c:v>
                </c:pt>
                <c:pt idx="10">
                  <c:v>6.0360478646000004</c:v>
                </c:pt>
                <c:pt idx="11">
                  <c:v>5.8473211152999998</c:v>
                </c:pt>
                <c:pt idx="12">
                  <c:v>5.5435356069999884</c:v>
                </c:pt>
                <c:pt idx="13">
                  <c:v>5.1468360585999884</c:v>
                </c:pt>
                <c:pt idx="14">
                  <c:v>4.7407158331999941</c:v>
                </c:pt>
                <c:pt idx="15">
                  <c:v>4.2790314039000084</c:v>
                </c:pt>
                <c:pt idx="16">
                  <c:v>3.9445495720000001</c:v>
                </c:pt>
                <c:pt idx="17">
                  <c:v>3.769999462300003</c:v>
                </c:pt>
                <c:pt idx="18">
                  <c:v>3.474571654</c:v>
                </c:pt>
                <c:pt idx="19">
                  <c:v>3.2818966448000002</c:v>
                </c:pt>
                <c:pt idx="20">
                  <c:v>3.1477094545000002</c:v>
                </c:pt>
                <c:pt idx="21">
                  <c:v>2.9020930764999999</c:v>
                </c:pt>
                <c:pt idx="22">
                  <c:v>2.6690242895000011</c:v>
                </c:pt>
                <c:pt idx="23">
                  <c:v>2.487075285</c:v>
                </c:pt>
                <c:pt idx="24">
                  <c:v>2.2405205948000035</c:v>
                </c:pt>
                <c:pt idx="25">
                  <c:v>2.2482695760000002</c:v>
                </c:pt>
                <c:pt idx="26">
                  <c:v>2.0636841104000001</c:v>
                </c:pt>
                <c:pt idx="27">
                  <c:v>1.9594008902</c:v>
                </c:pt>
                <c:pt idx="28">
                  <c:v>1.9072984263999999</c:v>
                </c:pt>
                <c:pt idx="29">
                  <c:v>1.7822336240000001</c:v>
                </c:pt>
                <c:pt idx="30">
                  <c:v>1.6548239369000015</c:v>
                </c:pt>
                <c:pt idx="31">
                  <c:v>1.6346639759999999</c:v>
                </c:pt>
                <c:pt idx="32">
                  <c:v>1.5793654598</c:v>
                </c:pt>
                <c:pt idx="33">
                  <c:v>1.5282979390000015</c:v>
                </c:pt>
                <c:pt idx="34">
                  <c:v>1.5593236135999968</c:v>
                </c:pt>
                <c:pt idx="35">
                  <c:v>1.6405358857000001</c:v>
                </c:pt>
                <c:pt idx="36">
                  <c:v>1.5890565163000001</c:v>
                </c:pt>
                <c:pt idx="37">
                  <c:v>1.6190606004999983</c:v>
                </c:pt>
                <c:pt idx="38">
                  <c:v>1.5877654644999999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Abra2!$D$4</c:f>
              <c:strCache>
                <c:ptCount val="1"/>
                <c:pt idx="0">
                  <c:v>Lakossági lakáscélú hitel (max 1 éves kamatfixálás)</c:v>
                </c:pt>
              </c:strCache>
            </c:strRef>
          </c:tx>
          <c:spPr>
            <a:ln w="34925" cap="rnd" cmpd="sng" algn="ctr">
              <a:solidFill>
                <a:srgbClr val="78A3D5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Abra2!$A$6:$A$44</c:f>
              <c:numCache>
                <c:formatCode>[$-40E]yyyy/\ mmm;@</c:formatCode>
                <c:ptCount val="3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 formatCode="[$-40E]yyyy/\ mmmm;@">
                  <c:v>41820</c:v>
                </c:pt>
                <c:pt idx="30" formatCode="[$-40E]yyyy/\ mmmm;@">
                  <c:v>41851</c:v>
                </c:pt>
                <c:pt idx="31" formatCode="[$-40E]yyyy/\ mmmm;@">
                  <c:v>41882</c:v>
                </c:pt>
                <c:pt idx="32" formatCode="[$-40E]yyyy/\ mmmm;@">
                  <c:v>41912</c:v>
                </c:pt>
                <c:pt idx="33" formatCode="[$-40E]yyyy/\ mmmm;@">
                  <c:v>41943</c:v>
                </c:pt>
                <c:pt idx="34" formatCode="[$-40E]yyyy/\ mmmm;@">
                  <c:v>41973</c:v>
                </c:pt>
                <c:pt idx="35" formatCode="[$-40E]yyyy/\ mmmm;@">
                  <c:v>42004</c:v>
                </c:pt>
                <c:pt idx="36" formatCode="[$-40E]yyyy/\ mmmm;@">
                  <c:v>42035</c:v>
                </c:pt>
                <c:pt idx="37" formatCode="[$-40E]yyyy/\ mmmm;@">
                  <c:v>42063</c:v>
                </c:pt>
                <c:pt idx="38" formatCode="[$-40E]yyyy/\ mmmm;@">
                  <c:v>42094</c:v>
                </c:pt>
              </c:numCache>
            </c:numRef>
          </c:cat>
          <c:val>
            <c:numRef>
              <c:f>Abra2!$D$6:$D$44</c:f>
              <c:numCache>
                <c:formatCode>0.00</c:formatCode>
                <c:ptCount val="39"/>
                <c:pt idx="0">
                  <c:v>12.1430073091</c:v>
                </c:pt>
                <c:pt idx="1">
                  <c:v>12.208189786699998</c:v>
                </c:pt>
                <c:pt idx="2">
                  <c:v>12.028365735399998</c:v>
                </c:pt>
                <c:pt idx="3">
                  <c:v>12.553526389600014</c:v>
                </c:pt>
                <c:pt idx="4">
                  <c:v>12.3053207105</c:v>
                </c:pt>
                <c:pt idx="5">
                  <c:v>12.135252894900002</c:v>
                </c:pt>
                <c:pt idx="6">
                  <c:v>12.138251693899987</c:v>
                </c:pt>
                <c:pt idx="7">
                  <c:v>12.134300315000001</c:v>
                </c:pt>
                <c:pt idx="8">
                  <c:v>12.030035076900004</c:v>
                </c:pt>
                <c:pt idx="9">
                  <c:v>11.351015284700004</c:v>
                </c:pt>
                <c:pt idx="10">
                  <c:v>10.889103453900002</c:v>
                </c:pt>
                <c:pt idx="11">
                  <c:v>10.786819250300002</c:v>
                </c:pt>
                <c:pt idx="12">
                  <c:v>10.355133054200024</c:v>
                </c:pt>
                <c:pt idx="13">
                  <c:v>10.396030378300022</c:v>
                </c:pt>
                <c:pt idx="14">
                  <c:v>10.042707216800014</c:v>
                </c:pt>
                <c:pt idx="15">
                  <c:v>9.5212156820999869</c:v>
                </c:pt>
                <c:pt idx="16">
                  <c:v>9.1391526723999998</c:v>
                </c:pt>
                <c:pt idx="17">
                  <c:v>8.7078391448999994</c:v>
                </c:pt>
                <c:pt idx="18">
                  <c:v>8.2166057304999995</c:v>
                </c:pt>
                <c:pt idx="19">
                  <c:v>7.8386272052999999</c:v>
                </c:pt>
                <c:pt idx="20">
                  <c:v>7.7486855458999955</c:v>
                </c:pt>
                <c:pt idx="21">
                  <c:v>7.4918080699000003</c:v>
                </c:pt>
                <c:pt idx="22">
                  <c:v>7.4991407139000072</c:v>
                </c:pt>
                <c:pt idx="23">
                  <c:v>7.2443252798999902</c:v>
                </c:pt>
                <c:pt idx="24">
                  <c:v>6.9033925196999997</c:v>
                </c:pt>
                <c:pt idx="25">
                  <c:v>6.9555234282000002</c:v>
                </c:pt>
                <c:pt idx="26">
                  <c:v>6.6807511529000001</c:v>
                </c:pt>
                <c:pt idx="27">
                  <c:v>6.5751541455</c:v>
                </c:pt>
                <c:pt idx="28">
                  <c:v>6.5434576694999942</c:v>
                </c:pt>
                <c:pt idx="29">
                  <c:v>6.3405405602999902</c:v>
                </c:pt>
                <c:pt idx="30">
                  <c:v>5.9326840344000003</c:v>
                </c:pt>
                <c:pt idx="31">
                  <c:v>5.6392573080000004</c:v>
                </c:pt>
                <c:pt idx="32">
                  <c:v>5.6102387198999955</c:v>
                </c:pt>
                <c:pt idx="33">
                  <c:v>5.4677956460999884</c:v>
                </c:pt>
                <c:pt idx="34">
                  <c:v>5.5061802908999935</c:v>
                </c:pt>
                <c:pt idx="35">
                  <c:v>5.4299684442000071</c:v>
                </c:pt>
                <c:pt idx="36">
                  <c:v>5.4657165870999931</c:v>
                </c:pt>
                <c:pt idx="37">
                  <c:v>5.1705640876999945</c:v>
                </c:pt>
                <c:pt idx="38">
                  <c:v>5.2950988231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Abra2!$E$4</c:f>
              <c:strCache>
                <c:ptCount val="1"/>
                <c:pt idx="0">
                  <c:v>Vállalati lekötött betét</c:v>
                </c:pt>
              </c:strCache>
            </c:strRef>
          </c:tx>
          <c:spPr>
            <a:ln w="34925" cap="rnd" cmpd="sng" algn="ctr">
              <a:solidFill>
                <a:srgbClr val="669933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Abra2!$A$6:$A$44</c:f>
              <c:numCache>
                <c:formatCode>[$-40E]yyyy/\ mmm;@</c:formatCode>
                <c:ptCount val="3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 formatCode="[$-40E]yyyy/\ mmmm;@">
                  <c:v>41820</c:v>
                </c:pt>
                <c:pt idx="30" formatCode="[$-40E]yyyy/\ mmmm;@">
                  <c:v>41851</c:v>
                </c:pt>
                <c:pt idx="31" formatCode="[$-40E]yyyy/\ mmmm;@">
                  <c:v>41882</c:v>
                </c:pt>
                <c:pt idx="32" formatCode="[$-40E]yyyy/\ mmmm;@">
                  <c:v>41912</c:v>
                </c:pt>
                <c:pt idx="33" formatCode="[$-40E]yyyy/\ mmmm;@">
                  <c:v>41943</c:v>
                </c:pt>
                <c:pt idx="34" formatCode="[$-40E]yyyy/\ mmmm;@">
                  <c:v>41973</c:v>
                </c:pt>
                <c:pt idx="35" formatCode="[$-40E]yyyy/\ mmmm;@">
                  <c:v>42004</c:v>
                </c:pt>
                <c:pt idx="36" formatCode="[$-40E]yyyy/\ mmmm;@">
                  <c:v>42035</c:v>
                </c:pt>
                <c:pt idx="37" formatCode="[$-40E]yyyy/\ mmmm;@">
                  <c:v>42063</c:v>
                </c:pt>
                <c:pt idx="38" formatCode="[$-40E]yyyy/\ mmmm;@">
                  <c:v>42094</c:v>
                </c:pt>
              </c:numCache>
            </c:numRef>
          </c:cat>
          <c:val>
            <c:numRef>
              <c:f>Abra2!$E$6:$E$44</c:f>
              <c:numCache>
                <c:formatCode>0.00</c:formatCode>
                <c:ptCount val="39"/>
                <c:pt idx="0">
                  <c:v>6.6922121688689034</c:v>
                </c:pt>
                <c:pt idx="1">
                  <c:v>6.7826220062450497</c:v>
                </c:pt>
                <c:pt idx="2">
                  <c:v>6.7286978606419297</c:v>
                </c:pt>
                <c:pt idx="3">
                  <c:v>6.7663555180939765</c:v>
                </c:pt>
                <c:pt idx="4">
                  <c:v>6.8112853175623398</c:v>
                </c:pt>
                <c:pt idx="5">
                  <c:v>6.7431014426584301</c:v>
                </c:pt>
                <c:pt idx="6">
                  <c:v>6.7273487274644896</c:v>
                </c:pt>
                <c:pt idx="7">
                  <c:v>6.6215994437843362</c:v>
                </c:pt>
                <c:pt idx="8">
                  <c:v>6.4175358837614134</c:v>
                </c:pt>
                <c:pt idx="9">
                  <c:v>6.1346165561679182</c:v>
                </c:pt>
                <c:pt idx="10">
                  <c:v>5.8303475433007996</c:v>
                </c:pt>
                <c:pt idx="11">
                  <c:v>5.4371790158398783</c:v>
                </c:pt>
                <c:pt idx="12">
                  <c:v>5.3457657341421694</c:v>
                </c:pt>
                <c:pt idx="13">
                  <c:v>5.0396222608225534</c:v>
                </c:pt>
                <c:pt idx="14">
                  <c:v>4.7648775211725045</c:v>
                </c:pt>
                <c:pt idx="15">
                  <c:v>4.5509005189219645</c:v>
                </c:pt>
                <c:pt idx="16">
                  <c:v>4.1241860198679943</c:v>
                </c:pt>
                <c:pt idx="17">
                  <c:v>3.9394586089497561</c:v>
                </c:pt>
                <c:pt idx="18">
                  <c:v>3.60822796982514</c:v>
                </c:pt>
                <c:pt idx="19">
                  <c:v>3.4575162894039502</c:v>
                </c:pt>
                <c:pt idx="20">
                  <c:v>3.0903196791672598</c:v>
                </c:pt>
                <c:pt idx="21">
                  <c:v>2.9533769561209402</c:v>
                </c:pt>
                <c:pt idx="22">
                  <c:v>2.8334730588235599</c:v>
                </c:pt>
                <c:pt idx="23">
                  <c:v>2.4876243918232399</c:v>
                </c:pt>
                <c:pt idx="24">
                  <c:v>2.2511885596937198</c:v>
                </c:pt>
                <c:pt idx="25">
                  <c:v>2.13767811057193</c:v>
                </c:pt>
                <c:pt idx="26">
                  <c:v>2.1212948849715936</c:v>
                </c:pt>
                <c:pt idx="27">
                  <c:v>2.0628141109584077</c:v>
                </c:pt>
                <c:pt idx="28">
                  <c:v>1.9260670012503021</c:v>
                </c:pt>
                <c:pt idx="29">
                  <c:v>1.8354587919157801</c:v>
                </c:pt>
                <c:pt idx="30">
                  <c:v>1.7280438251216601</c:v>
                </c:pt>
                <c:pt idx="31">
                  <c:v>1.5850569771705201</c:v>
                </c:pt>
                <c:pt idx="32">
                  <c:v>1.5110185835343299</c:v>
                </c:pt>
                <c:pt idx="33">
                  <c:v>1.4807692318329198</c:v>
                </c:pt>
                <c:pt idx="34">
                  <c:v>1.4987765519615601</c:v>
                </c:pt>
                <c:pt idx="35">
                  <c:v>1.4305352546461398</c:v>
                </c:pt>
                <c:pt idx="36">
                  <c:v>1.5037367533141666</c:v>
                </c:pt>
                <c:pt idx="37">
                  <c:v>1.4731644271130484</c:v>
                </c:pt>
                <c:pt idx="38">
                  <c:v>1.3721187692673316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20032"/>
        <c:axId val="256720592"/>
      </c:lineChart>
      <c:lineChart>
        <c:grouping val="standard"/>
        <c:varyColors val="0"/>
        <c:ser>
          <c:idx val="4"/>
          <c:order val="4"/>
          <c:tx>
            <c:strRef>
              <c:f>Abra2!$F$4</c:f>
              <c:strCache>
                <c:ptCount val="1"/>
                <c:pt idx="0">
                  <c:v>Vállalati folyószámla hitel</c:v>
                </c:pt>
              </c:strCache>
            </c:strRef>
          </c:tx>
          <c:spPr>
            <a:ln w="34925" cap="rnd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Abra2!$A$6:$A$44</c:f>
              <c:numCache>
                <c:formatCode>[$-40E]yyyy/\ mmm;@</c:formatCode>
                <c:ptCount val="3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 formatCode="[$-40E]yyyy/\ mmmm;@">
                  <c:v>41820</c:v>
                </c:pt>
                <c:pt idx="30" formatCode="[$-40E]yyyy/\ mmmm;@">
                  <c:v>41851</c:v>
                </c:pt>
                <c:pt idx="31" formatCode="[$-40E]yyyy/\ mmmm;@">
                  <c:v>41882</c:v>
                </c:pt>
                <c:pt idx="32" formatCode="[$-40E]yyyy/\ mmmm;@">
                  <c:v>41912</c:v>
                </c:pt>
                <c:pt idx="33" formatCode="[$-40E]yyyy/\ mmmm;@">
                  <c:v>41943</c:v>
                </c:pt>
                <c:pt idx="34" formatCode="[$-40E]yyyy/\ mmmm;@">
                  <c:v>41973</c:v>
                </c:pt>
                <c:pt idx="35" formatCode="[$-40E]yyyy/\ mmmm;@">
                  <c:v>42004</c:v>
                </c:pt>
                <c:pt idx="36" formatCode="[$-40E]yyyy/\ mmmm;@">
                  <c:v>42035</c:v>
                </c:pt>
                <c:pt idx="37" formatCode="[$-40E]yyyy/\ mmmm;@">
                  <c:v>42063</c:v>
                </c:pt>
                <c:pt idx="38" formatCode="[$-40E]yyyy/\ mmmm;@">
                  <c:v>42094</c:v>
                </c:pt>
              </c:numCache>
            </c:numRef>
          </c:cat>
          <c:val>
            <c:numRef>
              <c:f>Abra2!$F$6:$F$44</c:f>
              <c:numCache>
                <c:formatCode>0.00</c:formatCode>
                <c:ptCount val="39"/>
                <c:pt idx="0">
                  <c:v>10.161951326124701</c:v>
                </c:pt>
                <c:pt idx="1">
                  <c:v>10.124491489336901</c:v>
                </c:pt>
                <c:pt idx="2">
                  <c:v>9.9569320079830792</c:v>
                </c:pt>
                <c:pt idx="3">
                  <c:v>9.9550354389734341</c:v>
                </c:pt>
                <c:pt idx="4">
                  <c:v>10.0388675999877</c:v>
                </c:pt>
                <c:pt idx="5">
                  <c:v>9.813555046338255</c:v>
                </c:pt>
                <c:pt idx="6">
                  <c:v>10.008661393111298</c:v>
                </c:pt>
                <c:pt idx="7">
                  <c:v>9.9446464478100101</c:v>
                </c:pt>
                <c:pt idx="8">
                  <c:v>9.4618481512885602</c:v>
                </c:pt>
                <c:pt idx="9">
                  <c:v>9.4873125658429291</c:v>
                </c:pt>
                <c:pt idx="10">
                  <c:v>9.11392380918514</c:v>
                </c:pt>
                <c:pt idx="11">
                  <c:v>8.6790488975649254</c:v>
                </c:pt>
                <c:pt idx="12">
                  <c:v>8.4418489955946487</c:v>
                </c:pt>
                <c:pt idx="13">
                  <c:v>8.2277676635519867</c:v>
                </c:pt>
                <c:pt idx="14">
                  <c:v>7.8872736891857098</c:v>
                </c:pt>
                <c:pt idx="15">
                  <c:v>7.8895268952344724</c:v>
                </c:pt>
                <c:pt idx="16">
                  <c:v>7.3603265210874245</c:v>
                </c:pt>
                <c:pt idx="17">
                  <c:v>7.2025974675496602</c:v>
                </c:pt>
                <c:pt idx="18">
                  <c:v>7.0778124693943001</c:v>
                </c:pt>
                <c:pt idx="19">
                  <c:v>6.8381878834130703</c:v>
                </c:pt>
                <c:pt idx="20">
                  <c:v>6.7828148994661035</c:v>
                </c:pt>
                <c:pt idx="21">
                  <c:v>6.6323914870924314</c:v>
                </c:pt>
                <c:pt idx="22">
                  <c:v>6.3489940245129555</c:v>
                </c:pt>
                <c:pt idx="23">
                  <c:v>6.2123071155826413</c:v>
                </c:pt>
                <c:pt idx="24">
                  <c:v>6.0445782988153836</c:v>
                </c:pt>
                <c:pt idx="25">
                  <c:v>5.6655292349337865</c:v>
                </c:pt>
                <c:pt idx="26">
                  <c:v>5.5014918746865895</c:v>
                </c:pt>
                <c:pt idx="27">
                  <c:v>5.4175464876705801</c:v>
                </c:pt>
                <c:pt idx="28">
                  <c:v>5.2893858103287075</c:v>
                </c:pt>
                <c:pt idx="29">
                  <c:v>5.1962187571815397</c:v>
                </c:pt>
                <c:pt idx="30">
                  <c:v>5.12555869576315</c:v>
                </c:pt>
                <c:pt idx="31">
                  <c:v>5.0106827686557676</c:v>
                </c:pt>
                <c:pt idx="32">
                  <c:v>4.9934095239264797</c:v>
                </c:pt>
                <c:pt idx="33">
                  <c:v>4.9680880471959732</c:v>
                </c:pt>
                <c:pt idx="34">
                  <c:v>4.9972073945736737</c:v>
                </c:pt>
                <c:pt idx="35">
                  <c:v>4.9672951118914197</c:v>
                </c:pt>
                <c:pt idx="36">
                  <c:v>4.8438503148977485</c:v>
                </c:pt>
                <c:pt idx="37">
                  <c:v>4.8661032244901197</c:v>
                </c:pt>
                <c:pt idx="38">
                  <c:v>4.42997384185988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721712"/>
        <c:axId val="256721152"/>
      </c:lineChart>
      <c:dateAx>
        <c:axId val="2567200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ln>
            <a:solidFill>
              <a:sysClr val="windowText" lastClr="000000">
                <a:lumMod val="100000"/>
              </a:sysClr>
            </a:solidFill>
          </a:ln>
        </c:spPr>
        <c:txPr>
          <a:bodyPr rot="0" vert="horz"/>
          <a:lstStyle/>
          <a:p>
            <a:pPr>
              <a:defRPr/>
            </a:pPr>
            <a:endParaRPr lang="hu-HU"/>
          </a:p>
        </c:txPr>
        <c:crossAx val="256720592"/>
        <c:crosses val="autoZero"/>
        <c:auto val="1"/>
        <c:lblOffset val="100"/>
        <c:baseTimeUnit val="months"/>
        <c:majorUnit val="12"/>
        <c:majorTimeUnit val="months"/>
      </c:dateAx>
      <c:valAx>
        <c:axId val="2567205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" lastClr="FFFFFF">
                  <a:lumMod val="85000"/>
                </a:sysClr>
              </a:solidFill>
              <a:prstDash val="dash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9.5070330279983364E-2"/>
              <c:y val="0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100000"/>
              </a:sysClr>
            </a:solidFill>
          </a:ln>
        </c:spPr>
        <c:crossAx val="256720032"/>
        <c:crosses val="autoZero"/>
        <c:crossBetween val="between"/>
      </c:valAx>
      <c:valAx>
        <c:axId val="256721152"/>
        <c:scaling>
          <c:orientation val="minMax"/>
          <c:max val="14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%</a:t>
                </a:r>
              </a:p>
            </c:rich>
          </c:tx>
          <c:layout>
            <c:manualLayout>
              <c:xMode val="edge"/>
              <c:yMode val="edge"/>
              <c:x val="0.8855625209413247"/>
              <c:y val="0"/>
            </c:manualLayout>
          </c:layout>
          <c:overlay val="0"/>
        </c:title>
        <c:numFmt formatCode="#\ ##0" sourceLinked="0"/>
        <c:majorTickMark val="out"/>
        <c:minorTickMark val="none"/>
        <c:tickLblPos val="nextTo"/>
        <c:spPr>
          <a:ln w="9525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</c:spPr>
        <c:crossAx val="256721712"/>
        <c:crosses val="max"/>
        <c:crossBetween val="between"/>
        <c:majorUnit val="2"/>
      </c:valAx>
      <c:dateAx>
        <c:axId val="256721712"/>
        <c:scaling>
          <c:orientation val="minMax"/>
        </c:scaling>
        <c:delete val="1"/>
        <c:axPos val="b"/>
        <c:numFmt formatCode="[$-40E]yyyy/\ mmm;@" sourceLinked="1"/>
        <c:majorTickMark val="out"/>
        <c:minorTickMark val="none"/>
        <c:tickLblPos val="none"/>
        <c:crossAx val="256721152"/>
        <c:crosses val="autoZero"/>
        <c:auto val="1"/>
        <c:lblOffset val="100"/>
        <c:baseTimeUnit val="months"/>
      </c:dateAx>
      <c:spPr>
        <a:noFill/>
        <a:ln>
          <a:solidFill>
            <a:sysClr val="windowText" lastClr="000000">
              <a:lumMod val="100000"/>
            </a:sysClr>
          </a:solidFill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1.7570053434297222E-2"/>
          <c:y val="0.75686170305545664"/>
          <c:w val="0.94868023450097272"/>
          <c:h val="0.22899868141590646"/>
        </c:manualLayout>
      </c:layout>
      <c:overlay val="0"/>
      <c:spPr>
        <a:ln w="9525" cap="flat" cmpd="sng" algn="ctr">
          <a:noFill/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60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23502211107043E-2"/>
          <c:y val="8.4559176612842762E-2"/>
          <c:w val="0.85514754824381534"/>
          <c:h val="0.76024044386075562"/>
        </c:manualLayout>
      </c:layout>
      <c:areaChart>
        <c:grouping val="stacked"/>
        <c:varyColors val="0"/>
        <c:ser>
          <c:idx val="0"/>
          <c:order val="0"/>
          <c:tx>
            <c:strRef>
              <c:f>ábra!$D$11</c:f>
              <c:strCache>
                <c:ptCount val="1"/>
                <c:pt idx="0">
                  <c:v>Hitelintézetek NHP I. pillére nélkül</c:v>
                </c:pt>
              </c:strCache>
            </c:strRef>
          </c:tx>
          <c:spPr>
            <a:solidFill>
              <a:srgbClr val="232157"/>
            </a:solidFill>
          </c:spPr>
          <c:cat>
            <c:numRef>
              <c:f>ábra!$E$10:$CA$10</c:f>
              <c:numCache>
                <c:formatCode>General</c:formatCode>
                <c:ptCount val="75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  <c:pt idx="72">
                  <c:v>2015</c:v>
                </c:pt>
              </c:numCache>
            </c:numRef>
          </c:cat>
          <c:val>
            <c:numRef>
              <c:f>ábra!$E$11:$CA$11</c:f>
              <c:numCache>
                <c:formatCode>General</c:formatCode>
                <c:ptCount val="75"/>
                <c:pt idx="0">
                  <c:v>8010.6512370000064</c:v>
                </c:pt>
                <c:pt idx="1">
                  <c:v>7980.1419703620904</c:v>
                </c:pt>
                <c:pt idx="2">
                  <c:v>7951.3972007239654</c:v>
                </c:pt>
                <c:pt idx="3">
                  <c:v>7915.0823039910238</c:v>
                </c:pt>
                <c:pt idx="4">
                  <c:v>7921.1705901421064</c:v>
                </c:pt>
                <c:pt idx="5">
                  <c:v>7873.6866524112493</c:v>
                </c:pt>
                <c:pt idx="6">
                  <c:v>7812.8900615508237</c:v>
                </c:pt>
                <c:pt idx="7">
                  <c:v>7753.7619502095358</c:v>
                </c:pt>
                <c:pt idx="8">
                  <c:v>7728.7325459888189</c:v>
                </c:pt>
                <c:pt idx="9">
                  <c:v>7679.2342245375085</c:v>
                </c:pt>
                <c:pt idx="10">
                  <c:v>7668.9253168442165</c:v>
                </c:pt>
                <c:pt idx="11">
                  <c:v>7578.1544882542757</c:v>
                </c:pt>
                <c:pt idx="12">
                  <c:v>7628.2589733172763</c:v>
                </c:pt>
                <c:pt idx="13">
                  <c:v>7624.7666748702841</c:v>
                </c:pt>
                <c:pt idx="14">
                  <c:v>7546.3580465862824</c:v>
                </c:pt>
                <c:pt idx="15">
                  <c:v>7446.1398836922763</c:v>
                </c:pt>
                <c:pt idx="16">
                  <c:v>7458.0118209932825</c:v>
                </c:pt>
                <c:pt idx="17">
                  <c:v>7410.5063659712814</c:v>
                </c:pt>
                <c:pt idx="18">
                  <c:v>7430.0613174012824</c:v>
                </c:pt>
                <c:pt idx="19">
                  <c:v>7462.6023052842756</c:v>
                </c:pt>
                <c:pt idx="20">
                  <c:v>7433.1537708042761</c:v>
                </c:pt>
                <c:pt idx="21">
                  <c:v>7431.7993860652759</c:v>
                </c:pt>
                <c:pt idx="22">
                  <c:v>7410.9766864942758</c:v>
                </c:pt>
                <c:pt idx="23">
                  <c:v>7387.5546552252763</c:v>
                </c:pt>
                <c:pt idx="24">
                  <c:v>7359.8358432662762</c:v>
                </c:pt>
                <c:pt idx="25">
                  <c:v>7318.9575726222693</c:v>
                </c:pt>
                <c:pt idx="26">
                  <c:v>7278.5028435652839</c:v>
                </c:pt>
                <c:pt idx="27">
                  <c:v>7305.9142052442694</c:v>
                </c:pt>
                <c:pt idx="28">
                  <c:v>7294.3898670002764</c:v>
                </c:pt>
                <c:pt idx="29">
                  <c:v>7207.125174634285</c:v>
                </c:pt>
                <c:pt idx="30">
                  <c:v>7221.6988566822756</c:v>
                </c:pt>
                <c:pt idx="31">
                  <c:v>7210.9690376572826</c:v>
                </c:pt>
                <c:pt idx="32">
                  <c:v>7199.9827173872691</c:v>
                </c:pt>
                <c:pt idx="33">
                  <c:v>7233.2266964692944</c:v>
                </c:pt>
                <c:pt idx="34">
                  <c:v>7242.969340248269</c:v>
                </c:pt>
                <c:pt idx="35">
                  <c:v>7101.0983624952814</c:v>
                </c:pt>
                <c:pt idx="36">
                  <c:v>7081.8889427232762</c:v>
                </c:pt>
                <c:pt idx="37">
                  <c:v>7039.1099509212763</c:v>
                </c:pt>
                <c:pt idx="38">
                  <c:v>6979.4556360712841</c:v>
                </c:pt>
                <c:pt idx="39">
                  <c:v>6977.4350471932694</c:v>
                </c:pt>
                <c:pt idx="40">
                  <c:v>6969.6683657972826</c:v>
                </c:pt>
                <c:pt idx="41">
                  <c:v>6884.698030485285</c:v>
                </c:pt>
                <c:pt idx="42">
                  <c:v>6848.8898825592814</c:v>
                </c:pt>
                <c:pt idx="43">
                  <c:v>6824.6056773902774</c:v>
                </c:pt>
                <c:pt idx="44">
                  <c:v>6834.034397967268</c:v>
                </c:pt>
                <c:pt idx="45">
                  <c:v>6832.2139506492695</c:v>
                </c:pt>
                <c:pt idx="46">
                  <c:v>6811.8044675852825</c:v>
                </c:pt>
                <c:pt idx="47">
                  <c:v>6736.0995737542826</c:v>
                </c:pt>
                <c:pt idx="48">
                  <c:v>6749.5304391162763</c:v>
                </c:pt>
                <c:pt idx="49">
                  <c:v>6716.2605685662838</c:v>
                </c:pt>
                <c:pt idx="50">
                  <c:v>6658.5719969862757</c:v>
                </c:pt>
                <c:pt idx="51">
                  <c:v>6598.6821685342838</c:v>
                </c:pt>
                <c:pt idx="52">
                  <c:v>6639.3235181332784</c:v>
                </c:pt>
                <c:pt idx="53">
                  <c:v>6597.9591838462766</c:v>
                </c:pt>
                <c:pt idx="54">
                  <c:v>6519.2187891202766</c:v>
                </c:pt>
                <c:pt idx="55">
                  <c:v>6514.0992522342694</c:v>
                </c:pt>
                <c:pt idx="56">
                  <c:v>6590.9507794412784</c:v>
                </c:pt>
                <c:pt idx="57">
                  <c:v>6615.5188821612774</c:v>
                </c:pt>
                <c:pt idx="58">
                  <c:v>6599.9659500002763</c:v>
                </c:pt>
                <c:pt idx="59">
                  <c:v>6373.0323032562774</c:v>
                </c:pt>
                <c:pt idx="60">
                  <c:v>6300.2895064362774</c:v>
                </c:pt>
                <c:pt idx="61">
                  <c:v>6280.9315131352769</c:v>
                </c:pt>
                <c:pt idx="62">
                  <c:v>6232.0862732612841</c:v>
                </c:pt>
                <c:pt idx="63">
                  <c:v>6198.8989904472764</c:v>
                </c:pt>
                <c:pt idx="64">
                  <c:v>6193.8202350972861</c:v>
                </c:pt>
                <c:pt idx="65">
                  <c:v>6165.7037845652794</c:v>
                </c:pt>
                <c:pt idx="66">
                  <c:v>6091.2939414702814</c:v>
                </c:pt>
                <c:pt idx="67">
                  <c:v>6090.9779312422679</c:v>
                </c:pt>
                <c:pt idx="68">
                  <c:v>6144.1931272292759</c:v>
                </c:pt>
                <c:pt idx="69">
                  <c:v>6154.5083845052804</c:v>
                </c:pt>
                <c:pt idx="70">
                  <c:v>6133.414192724269</c:v>
                </c:pt>
                <c:pt idx="71">
                  <c:v>6122.7541010662826</c:v>
                </c:pt>
                <c:pt idx="72">
                  <c:v>6067.8899881752759</c:v>
                </c:pt>
                <c:pt idx="73">
                  <c:v>6106.1789122602695</c:v>
                </c:pt>
                <c:pt idx="74">
                  <c:v>5907.1886777052759</c:v>
                </c:pt>
              </c:numCache>
            </c:numRef>
          </c:val>
        </c:ser>
        <c:ser>
          <c:idx val="1"/>
          <c:order val="1"/>
          <c:tx>
            <c:strRef>
              <c:f>ábra!$D$12</c:f>
              <c:strCache>
                <c:ptCount val="1"/>
                <c:pt idx="0">
                  <c:v>NHP I. pillér új hitelek</c:v>
                </c:pt>
              </c:strCache>
            </c:strRef>
          </c:tx>
          <c:spPr>
            <a:solidFill>
              <a:srgbClr val="78A3D5"/>
            </a:solidFill>
          </c:spPr>
          <c:cat>
            <c:numRef>
              <c:f>ábra!$E$10:$CA$10</c:f>
              <c:numCache>
                <c:formatCode>General</c:formatCode>
                <c:ptCount val="75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  <c:pt idx="72">
                  <c:v>2015</c:v>
                </c:pt>
              </c:numCache>
            </c:numRef>
          </c:cat>
          <c:val>
            <c:numRef>
              <c:f>ábra!$E$12:$CA$12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2.6600488219999998</c:v>
                </c:pt>
                <c:pt idx="54">
                  <c:v>22.522581962</c:v>
                </c:pt>
                <c:pt idx="55">
                  <c:v>111.788900795</c:v>
                </c:pt>
                <c:pt idx="56">
                  <c:v>245.354073083</c:v>
                </c:pt>
                <c:pt idx="57">
                  <c:v>247.409095802</c:v>
                </c:pt>
                <c:pt idx="58">
                  <c:v>257.37706866299999</c:v>
                </c:pt>
                <c:pt idx="59">
                  <c:v>276.98325482599955</c:v>
                </c:pt>
                <c:pt idx="60">
                  <c:v>288.30484953400077</c:v>
                </c:pt>
                <c:pt idx="61">
                  <c:v>306.88083193699993</c:v>
                </c:pt>
                <c:pt idx="62">
                  <c:v>328.18722233800008</c:v>
                </c:pt>
                <c:pt idx="63">
                  <c:v>357.50445809299993</c:v>
                </c:pt>
                <c:pt idx="64">
                  <c:v>398.75107373099962</c:v>
                </c:pt>
                <c:pt idx="65">
                  <c:v>438.55050307699969</c:v>
                </c:pt>
                <c:pt idx="66">
                  <c:v>477.89596562700001</c:v>
                </c:pt>
                <c:pt idx="67">
                  <c:v>513.032989047</c:v>
                </c:pt>
                <c:pt idx="68">
                  <c:v>555.79943757300157</c:v>
                </c:pt>
                <c:pt idx="69">
                  <c:v>598.38539252200053</c:v>
                </c:pt>
                <c:pt idx="70">
                  <c:v>626.660146768</c:v>
                </c:pt>
                <c:pt idx="71">
                  <c:v>678.19210915999997</c:v>
                </c:pt>
                <c:pt idx="72">
                  <c:v>685.17211477199999</c:v>
                </c:pt>
                <c:pt idx="73">
                  <c:v>679.49515589399857</c:v>
                </c:pt>
                <c:pt idx="74">
                  <c:v>690.53935140599947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940608"/>
        <c:axId val="256941168"/>
      </c:areaChart>
      <c:catAx>
        <c:axId val="2569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rebuchet MS" panose="020B0603020202020204" pitchFamily="34" charset="0"/>
              </a:defRPr>
            </a:pPr>
            <a:endParaRPr lang="hu-HU"/>
          </a:p>
        </c:txPr>
        <c:crossAx val="256941168"/>
        <c:crosses val="autoZero"/>
        <c:auto val="1"/>
        <c:lblAlgn val="ctr"/>
        <c:lblOffset val="100"/>
        <c:noMultiLvlLbl val="0"/>
      </c:catAx>
      <c:valAx>
        <c:axId val="256941168"/>
        <c:scaling>
          <c:orientation val="minMax"/>
          <c:max val="8500"/>
          <c:min val="55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rebuchet MS" panose="020B0603020202020204" pitchFamily="34" charset="0"/>
              </a:defRPr>
            </a:pPr>
            <a:endParaRPr lang="hu-HU"/>
          </a:p>
        </c:txPr>
        <c:crossAx val="256940608"/>
        <c:crosses val="autoZero"/>
        <c:crossBetween val="midCat"/>
        <c:majorUnit val="500"/>
      </c:valAx>
      <c:spPr>
        <a:ln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>
              <a:latin typeface="Trebuchet MS" panose="020B0603020202020204" pitchFamily="34" charset="0"/>
            </a:defRPr>
          </a:pPr>
          <a:endParaRPr lang="hu-HU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91596308658945E-2"/>
          <c:y val="3.3929428916903391E-2"/>
          <c:w val="0.92263439746738074"/>
          <c:h val="0.76498082118868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adatok!$A$4</c:f>
              <c:strCache>
                <c:ptCount val="1"/>
                <c:pt idx="0">
                  <c:v>ESA egyenleg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adatok!$B$3:$N$3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adatok!$B$4:$N$4</c:f>
              <c:numCache>
                <c:formatCode>General</c:formatCode>
                <c:ptCount val="13"/>
                <c:pt idx="0">
                  <c:v>-6.3826990655721438</c:v>
                </c:pt>
                <c:pt idx="1">
                  <c:v>-7.8636308678849778</c:v>
                </c:pt>
                <c:pt idx="2">
                  <c:v>-9.3709001861813714</c:v>
                </c:pt>
                <c:pt idx="3">
                  <c:v>-5.0822990582463738</c:v>
                </c:pt>
                <c:pt idx="4">
                  <c:v>-3.6509943332142427</c:v>
                </c:pt>
                <c:pt idx="5">
                  <c:v>-4.6034771953943121</c:v>
                </c:pt>
                <c:pt idx="6">
                  <c:v>-4.5471857838496383</c:v>
                </c:pt>
                <c:pt idx="7">
                  <c:v>-5.485601210856518</c:v>
                </c:pt>
                <c:pt idx="8">
                  <c:v>-2.309316569244602</c:v>
                </c:pt>
                <c:pt idx="9">
                  <c:v>-2.4580166800139569</c:v>
                </c:pt>
                <c:pt idx="10">
                  <c:v>-2.5997267357143832</c:v>
                </c:pt>
                <c:pt idx="11">
                  <c:v>-2.4797592676630535</c:v>
                </c:pt>
                <c:pt idx="12">
                  <c:v>-2.3390439035928594</c:v>
                </c:pt>
              </c:numCache>
            </c:numRef>
          </c:val>
        </c:ser>
        <c:ser>
          <c:idx val="1"/>
          <c:order val="1"/>
          <c:tx>
            <c:strRef>
              <c:f>adatok!$A$8</c:f>
              <c:strCache>
                <c:ptCount val="1"/>
                <c:pt idx="0">
                  <c:v>EU támogatások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adatok!$B$3:$N$3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adatok!$B$8:$N$8</c:f>
              <c:numCache>
                <c:formatCode>General</c:formatCode>
                <c:ptCount val="13"/>
                <c:pt idx="0" formatCode="0.00">
                  <c:v>0.89996871087664188</c:v>
                </c:pt>
                <c:pt idx="1">
                  <c:v>1.6730557558225461</c:v>
                </c:pt>
                <c:pt idx="2">
                  <c:v>2.2127905934304457</c:v>
                </c:pt>
                <c:pt idx="3">
                  <c:v>1.7046489638713809</c:v>
                </c:pt>
                <c:pt idx="4">
                  <c:v>2.1520344162927922</c:v>
                </c:pt>
                <c:pt idx="5">
                  <c:v>3.8366376224202967</c:v>
                </c:pt>
                <c:pt idx="6">
                  <c:v>4.3515184588986546</c:v>
                </c:pt>
                <c:pt idx="7">
                  <c:v>4.6368131159931343</c:v>
                </c:pt>
                <c:pt idx="8">
                  <c:v>4.9716084059282784</c:v>
                </c:pt>
                <c:pt idx="9">
                  <c:v>6.6201786438480754</c:v>
                </c:pt>
                <c:pt idx="10">
                  <c:v>6.8076430555398666</c:v>
                </c:pt>
                <c:pt idx="11">
                  <c:v>6.3956384009402081</c:v>
                </c:pt>
                <c:pt idx="12">
                  <c:v>3.2799777630730285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943968"/>
        <c:axId val="256944528"/>
      </c:barChart>
      <c:catAx>
        <c:axId val="256943968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low"/>
        <c:crossAx val="256944528"/>
        <c:crosses val="autoZero"/>
        <c:auto val="1"/>
        <c:lblAlgn val="ctr"/>
        <c:lblOffset val="100"/>
        <c:noMultiLvlLbl val="0"/>
      </c:catAx>
      <c:valAx>
        <c:axId val="2569445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2569439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91185477424274142"/>
          <c:w val="1"/>
          <c:h val="8.6290469633804254E-2"/>
        </c:manualLayout>
      </c:layout>
      <c:overlay val="0"/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rebuchet MS" panose="020B0603020202020204" pitchFamily="34" charset="0"/>
        </a:defRPr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026E7-ED6F-40D6-8398-EA4F024826E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BE279F-D971-4C6D-A320-07348B04A551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04D0648-E097-4841-8583-0A0EFDCC2BF7}" type="par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A6BCF730-5400-459E-A3BF-0B98CFA22320}" type="sib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5DCC7D9C-6B9B-4AA6-9838-193C02FB223D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C4829BE-5D4F-4BE5-9F64-13E766350CF7}" type="par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BF4506-BBCF-4A82-913B-B7CEABDB2B4B}" type="sib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FBCE6FDF-CBC2-4F5C-A71B-1597A401960A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5CC49063-4583-423C-AF78-719A55A4C12E}" type="par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C2A02D13-5F48-4B5D-BB48-16F5299EC7E4}" type="sib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EB253A5B-A2AD-4A05-A9B3-3F236B481937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9DA2DE03-8A87-414C-B035-8F7A941B7416}" type="par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16E7D30B-12AA-4503-B20A-9FB97392D45D}" type="sib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63F26F61-77C9-4273-BD14-203979CB5514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AEB82C4F-F206-4449-A8AA-51147A7D31E1}" type="par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0546A0FC-9AE9-4939-A30E-D3A94C57EDBB}" type="sib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2A2714FB-B7B5-4F15-A266-34E779899F2F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Forint lejárati eltérés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07F7CDF0-3159-49DB-82FF-7C28A05218FF}" type="par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5F8371-4C2D-4B1C-8B5D-F2017DD9933A}" type="sib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79047EA0-F4FC-41DA-9D06-D7E5DBBCA663}" type="pres">
      <dgm:prSet presAssocID="{384026E7-ED6F-40D6-8398-EA4F024826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8326780-314B-4298-A728-C97125A592E6}" type="pres">
      <dgm:prSet presAssocID="{36BE279F-D971-4C6D-A320-07348B04A551}" presName="node" presStyleLbl="node1" presStyleIdx="0" presStyleCnt="6" custScaleY="1236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F8E672-3D0A-4756-8274-5D79C897163A}" type="pres">
      <dgm:prSet presAssocID="{A6BCF730-5400-459E-A3BF-0B98CFA22320}" presName="sibTrans" presStyleCnt="0"/>
      <dgm:spPr/>
    </dgm:pt>
    <dgm:pt modelId="{9561772E-8C11-4644-9003-9A10B974D2AB}" type="pres">
      <dgm:prSet presAssocID="{5DCC7D9C-6B9B-4AA6-9838-193C02FB22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34748-E03F-403F-A093-492A19A455DE}" type="pres">
      <dgm:prSet presAssocID="{46BF4506-BBCF-4A82-913B-B7CEABDB2B4B}" presName="sibTrans" presStyleCnt="0"/>
      <dgm:spPr/>
    </dgm:pt>
    <dgm:pt modelId="{1F5C77F3-2F02-48F2-9C21-CCBCDA8B294B}" type="pres">
      <dgm:prSet presAssocID="{FBCE6FDF-CBC2-4F5C-A71B-1597A4019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1869EE-7ABB-4575-988F-24D2A94F16CC}" type="pres">
      <dgm:prSet presAssocID="{C2A02D13-5F48-4B5D-BB48-16F5299EC7E4}" presName="sibTrans" presStyleCnt="0"/>
      <dgm:spPr/>
    </dgm:pt>
    <dgm:pt modelId="{8136CB45-F6AA-45AA-8AB6-503FC806046C}" type="pres">
      <dgm:prSet presAssocID="{EB253A5B-A2AD-4A05-A9B3-3F236B481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3CE36-F4CF-4942-BE1E-0C4438D6DEBC}" type="pres">
      <dgm:prSet presAssocID="{16E7D30B-12AA-4503-B20A-9FB97392D45D}" presName="sibTrans" presStyleCnt="0"/>
      <dgm:spPr/>
    </dgm:pt>
    <dgm:pt modelId="{B4783D53-6259-4E28-B15E-E1391FC5B9AA}" type="pres">
      <dgm:prSet presAssocID="{63F26F61-77C9-4273-BD14-203979CB5514}" presName="node" presStyleLbl="node1" presStyleIdx="4" presStyleCnt="6" custLinFactNeighborX="-573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68E506-6CA5-4F49-9A04-613CE1B518DC}" type="pres">
      <dgm:prSet presAssocID="{0546A0FC-9AE9-4939-A30E-D3A94C57EDBB}" presName="sibTrans" presStyleCnt="0"/>
      <dgm:spPr/>
    </dgm:pt>
    <dgm:pt modelId="{D3F1CD66-A624-411F-B56F-F3B6C8C2A871}" type="pres">
      <dgm:prSet presAssocID="{2A2714FB-B7B5-4F15-A266-34E779899F2F}" presName="node" presStyleLbl="node1" presStyleIdx="5" presStyleCnt="6" custLinFactNeighborX="-1481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9E60A22-3192-46D2-B440-F5DAAAACD939}" srcId="{384026E7-ED6F-40D6-8398-EA4F024826EC}" destId="{FBCE6FDF-CBC2-4F5C-A71B-1597A401960A}" srcOrd="2" destOrd="0" parTransId="{5CC49063-4583-423C-AF78-719A55A4C12E}" sibTransId="{C2A02D13-5F48-4B5D-BB48-16F5299EC7E4}"/>
    <dgm:cxn modelId="{D9DE28C9-149E-4A4C-97C2-C345C0332AA2}" type="presOf" srcId="{63F26F61-77C9-4273-BD14-203979CB5514}" destId="{B4783D53-6259-4E28-B15E-E1391FC5B9AA}" srcOrd="0" destOrd="0" presId="urn:microsoft.com/office/officeart/2005/8/layout/default#2"/>
    <dgm:cxn modelId="{BC04EF26-986E-4910-BCB0-4FB7D7D58501}" type="presOf" srcId="{FBCE6FDF-CBC2-4F5C-A71B-1597A401960A}" destId="{1F5C77F3-2F02-48F2-9C21-CCBCDA8B294B}" srcOrd="0" destOrd="0" presId="urn:microsoft.com/office/officeart/2005/8/layout/default#2"/>
    <dgm:cxn modelId="{55B7603E-5F53-4614-9610-03B0C2EFD833}" srcId="{384026E7-ED6F-40D6-8398-EA4F024826EC}" destId="{63F26F61-77C9-4273-BD14-203979CB5514}" srcOrd="4" destOrd="0" parTransId="{AEB82C4F-F206-4449-A8AA-51147A7D31E1}" sibTransId="{0546A0FC-9AE9-4939-A30E-D3A94C57EDBB}"/>
    <dgm:cxn modelId="{82911CBF-89E9-473A-9F6F-30AB1A287A0F}" type="presOf" srcId="{5DCC7D9C-6B9B-4AA6-9838-193C02FB223D}" destId="{9561772E-8C11-4644-9003-9A10B974D2AB}" srcOrd="0" destOrd="0" presId="urn:microsoft.com/office/officeart/2005/8/layout/default#2"/>
    <dgm:cxn modelId="{6B65BAF2-647C-4C10-9E58-59C88E4A4292}" srcId="{384026E7-ED6F-40D6-8398-EA4F024826EC}" destId="{5DCC7D9C-6B9B-4AA6-9838-193C02FB223D}" srcOrd="1" destOrd="0" parTransId="{CC4829BE-5D4F-4BE5-9F64-13E766350CF7}" sibTransId="{46BF4506-BBCF-4A82-913B-B7CEABDB2B4B}"/>
    <dgm:cxn modelId="{638393C4-A5DB-4BB7-8BBC-E6591238F20C}" srcId="{384026E7-ED6F-40D6-8398-EA4F024826EC}" destId="{2A2714FB-B7B5-4F15-A266-34E779899F2F}" srcOrd="5" destOrd="0" parTransId="{07F7CDF0-3159-49DB-82FF-7C28A05218FF}" sibTransId="{465F8371-4C2D-4B1C-8B5D-F2017DD9933A}"/>
    <dgm:cxn modelId="{2149065D-B225-4D43-A51C-3F2445ECE69D}" srcId="{384026E7-ED6F-40D6-8398-EA4F024826EC}" destId="{36BE279F-D971-4C6D-A320-07348B04A551}" srcOrd="0" destOrd="0" parTransId="{C04D0648-E097-4841-8583-0A0EFDCC2BF7}" sibTransId="{A6BCF730-5400-459E-A3BF-0B98CFA22320}"/>
    <dgm:cxn modelId="{7ACC6A5F-DD8F-451B-AE69-374FF78B0BDD}" type="presOf" srcId="{2A2714FB-B7B5-4F15-A266-34E779899F2F}" destId="{D3F1CD66-A624-411F-B56F-F3B6C8C2A871}" srcOrd="0" destOrd="0" presId="urn:microsoft.com/office/officeart/2005/8/layout/default#2"/>
    <dgm:cxn modelId="{199C768C-BEA0-42C1-B120-A511A9F56B03}" type="presOf" srcId="{384026E7-ED6F-40D6-8398-EA4F024826EC}" destId="{79047EA0-F4FC-41DA-9D06-D7E5DBBCA663}" srcOrd="0" destOrd="0" presId="urn:microsoft.com/office/officeart/2005/8/layout/default#2"/>
    <dgm:cxn modelId="{95ED7C61-DF0E-44CE-A6A1-1AA057F5E80E}" type="presOf" srcId="{36BE279F-D971-4C6D-A320-07348B04A551}" destId="{68326780-314B-4298-A728-C97125A592E6}" srcOrd="0" destOrd="0" presId="urn:microsoft.com/office/officeart/2005/8/layout/default#2"/>
    <dgm:cxn modelId="{67CE65C4-489C-4035-9C6F-893803C481F2}" srcId="{384026E7-ED6F-40D6-8398-EA4F024826EC}" destId="{EB253A5B-A2AD-4A05-A9B3-3F236B481937}" srcOrd="3" destOrd="0" parTransId="{9DA2DE03-8A87-414C-B035-8F7A941B7416}" sibTransId="{16E7D30B-12AA-4503-B20A-9FB97392D45D}"/>
    <dgm:cxn modelId="{41A53EF1-F846-401F-8C41-665E30438A1C}" type="presOf" srcId="{EB253A5B-A2AD-4A05-A9B3-3F236B481937}" destId="{8136CB45-F6AA-45AA-8AB6-503FC806046C}" srcOrd="0" destOrd="0" presId="urn:microsoft.com/office/officeart/2005/8/layout/default#2"/>
    <dgm:cxn modelId="{BBD2FA7F-0766-433E-9BD1-3C7D93E60EA0}" type="presParOf" srcId="{79047EA0-F4FC-41DA-9D06-D7E5DBBCA663}" destId="{68326780-314B-4298-A728-C97125A592E6}" srcOrd="0" destOrd="0" presId="urn:microsoft.com/office/officeart/2005/8/layout/default#2"/>
    <dgm:cxn modelId="{F7008537-D086-4B87-AA37-08E7A870B29C}" type="presParOf" srcId="{79047EA0-F4FC-41DA-9D06-D7E5DBBCA663}" destId="{15F8E672-3D0A-4756-8274-5D79C897163A}" srcOrd="1" destOrd="0" presId="urn:microsoft.com/office/officeart/2005/8/layout/default#2"/>
    <dgm:cxn modelId="{81313579-2581-4F78-8AAF-C9F3F14AF48C}" type="presParOf" srcId="{79047EA0-F4FC-41DA-9D06-D7E5DBBCA663}" destId="{9561772E-8C11-4644-9003-9A10B974D2AB}" srcOrd="2" destOrd="0" presId="urn:microsoft.com/office/officeart/2005/8/layout/default#2"/>
    <dgm:cxn modelId="{99D5950A-F796-471D-BEBB-39A6EBC9A17F}" type="presParOf" srcId="{79047EA0-F4FC-41DA-9D06-D7E5DBBCA663}" destId="{83E34748-E03F-403F-A093-492A19A455DE}" srcOrd="3" destOrd="0" presId="urn:microsoft.com/office/officeart/2005/8/layout/default#2"/>
    <dgm:cxn modelId="{A5343FF5-B385-4231-85C5-B918DEBBA150}" type="presParOf" srcId="{79047EA0-F4FC-41DA-9D06-D7E5DBBCA663}" destId="{1F5C77F3-2F02-48F2-9C21-CCBCDA8B294B}" srcOrd="4" destOrd="0" presId="urn:microsoft.com/office/officeart/2005/8/layout/default#2"/>
    <dgm:cxn modelId="{88E47D38-FE19-409D-88C1-FE91DCA78D66}" type="presParOf" srcId="{79047EA0-F4FC-41DA-9D06-D7E5DBBCA663}" destId="{331869EE-7ABB-4575-988F-24D2A94F16CC}" srcOrd="5" destOrd="0" presId="urn:microsoft.com/office/officeart/2005/8/layout/default#2"/>
    <dgm:cxn modelId="{A3774136-5A96-48A6-AEB8-D7A78A345824}" type="presParOf" srcId="{79047EA0-F4FC-41DA-9D06-D7E5DBBCA663}" destId="{8136CB45-F6AA-45AA-8AB6-503FC806046C}" srcOrd="6" destOrd="0" presId="urn:microsoft.com/office/officeart/2005/8/layout/default#2"/>
    <dgm:cxn modelId="{0D2C35B9-2AA4-430C-99E0-52ACCC790E10}" type="presParOf" srcId="{79047EA0-F4FC-41DA-9D06-D7E5DBBCA663}" destId="{FEA3CE36-F4CF-4942-BE1E-0C4438D6DEBC}" srcOrd="7" destOrd="0" presId="urn:microsoft.com/office/officeart/2005/8/layout/default#2"/>
    <dgm:cxn modelId="{F8B60D1A-7B53-4CDA-BB77-8441468C4720}" type="presParOf" srcId="{79047EA0-F4FC-41DA-9D06-D7E5DBBCA663}" destId="{B4783D53-6259-4E28-B15E-E1391FC5B9AA}" srcOrd="8" destOrd="0" presId="urn:microsoft.com/office/officeart/2005/8/layout/default#2"/>
    <dgm:cxn modelId="{8C46CA3C-AA43-45C0-AAB6-98923FB5F166}" type="presParOf" srcId="{79047EA0-F4FC-41DA-9D06-D7E5DBBCA663}" destId="{6468E506-6CA5-4F49-9A04-613CE1B518DC}" srcOrd="9" destOrd="0" presId="urn:microsoft.com/office/officeart/2005/8/layout/default#2"/>
    <dgm:cxn modelId="{141E9D1F-C44B-4E1C-9CD2-5780011E70C3}" type="presParOf" srcId="{79047EA0-F4FC-41DA-9D06-D7E5DBBCA663}" destId="{D3F1CD66-A624-411F-B56F-F3B6C8C2A87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Magas a nemteljesítő jelzáloghitelek, valamint a deviza alapú személyi és autóhitelek állománya.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C3EEE2E4-C855-49CF-9E55-E749DDAD2716}" type="presOf" srcId="{29DFD364-464C-46CC-AEF9-6059645B02A2}" destId="{B76E056F-CB68-49F2-BB8B-1FC03088A506}" srcOrd="0" destOrd="0" presId="urn:microsoft.com/office/officeart/2005/8/layout/list1"/>
    <dgm:cxn modelId="{B8BA839C-CE7D-48D1-A8A7-0705A357EB0D}" type="presOf" srcId="{9FBA0CA7-26A0-46C5-B323-3B2B58923C48}" destId="{6F6D97A6-615A-4655-9F6C-F473EB0DF977}" srcOrd="1" destOrd="0" presId="urn:microsoft.com/office/officeart/2005/8/layout/list1"/>
    <dgm:cxn modelId="{865C38F7-42A3-4378-AD8C-9BDC7014B06C}" type="presOf" srcId="{9FBA0CA7-26A0-46C5-B323-3B2B58923C48}" destId="{59423001-CF33-43C0-B9E0-7BE8F086AC1C}" srcOrd="0" destOrd="0" presId="urn:microsoft.com/office/officeart/2005/8/layout/list1"/>
    <dgm:cxn modelId="{74EE917B-EBC3-46F5-9C15-E88A16C75F15}" type="presParOf" srcId="{B76E056F-CB68-49F2-BB8B-1FC03088A506}" destId="{00E18259-9997-4726-B3B5-B36E78702646}" srcOrd="0" destOrd="0" presId="urn:microsoft.com/office/officeart/2005/8/layout/list1"/>
    <dgm:cxn modelId="{0623F196-176E-4CA0-B4A0-0728699A41E8}" type="presParOf" srcId="{00E18259-9997-4726-B3B5-B36E78702646}" destId="{59423001-CF33-43C0-B9E0-7BE8F086AC1C}" srcOrd="0" destOrd="0" presId="urn:microsoft.com/office/officeart/2005/8/layout/list1"/>
    <dgm:cxn modelId="{A63251C2-CB46-48C5-8088-681D6BFAD095}" type="presParOf" srcId="{00E18259-9997-4726-B3B5-B36E78702646}" destId="{6F6D97A6-615A-4655-9F6C-F473EB0DF977}" srcOrd="1" destOrd="0" presId="urn:microsoft.com/office/officeart/2005/8/layout/list1"/>
    <dgm:cxn modelId="{193C367A-CF26-465B-855B-B66E884A6036}" type="presParOf" srcId="{B76E056F-CB68-49F2-BB8B-1FC03088A506}" destId="{190CDE82-BAC9-4BB9-AAB1-7FC7675035DA}" srcOrd="1" destOrd="0" presId="urn:microsoft.com/office/officeart/2005/8/layout/list1"/>
    <dgm:cxn modelId="{6B1E537E-3E8D-4905-9DF3-0CDEA2E783D1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Továbbra is kiemelt kockázatot jelentenek a nemteljesítő és átstrukturált projekthitelek.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C1A0913-AA47-432E-993D-A1D6E55247D0}" type="presOf" srcId="{9FBA0CA7-26A0-46C5-B323-3B2B58923C48}" destId="{59423001-CF33-43C0-B9E0-7BE8F086AC1C}" srcOrd="0" destOrd="0" presId="urn:microsoft.com/office/officeart/2005/8/layout/list1"/>
    <dgm:cxn modelId="{C2BFBE4F-E2C3-4154-A0AF-0A465C25A990}" type="presOf" srcId="{29DFD364-464C-46CC-AEF9-6059645B02A2}" destId="{B76E056F-CB68-49F2-BB8B-1FC03088A506}" srcOrd="0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07B18067-C8EE-41EF-B45B-577ED0B8AD8C}" type="presOf" srcId="{9FBA0CA7-26A0-46C5-B323-3B2B58923C48}" destId="{6F6D97A6-615A-4655-9F6C-F473EB0DF977}" srcOrd="1" destOrd="0" presId="urn:microsoft.com/office/officeart/2005/8/layout/list1"/>
    <dgm:cxn modelId="{1C069DDB-4BCF-4A46-8E41-6FEE35B6CD1F}" type="presParOf" srcId="{B76E056F-CB68-49F2-BB8B-1FC03088A506}" destId="{00E18259-9997-4726-B3B5-B36E78702646}" srcOrd="0" destOrd="0" presId="urn:microsoft.com/office/officeart/2005/8/layout/list1"/>
    <dgm:cxn modelId="{CB457BE8-9188-4255-B832-CF0296CAF6DC}" type="presParOf" srcId="{00E18259-9997-4726-B3B5-B36E78702646}" destId="{59423001-CF33-43C0-B9E0-7BE8F086AC1C}" srcOrd="0" destOrd="0" presId="urn:microsoft.com/office/officeart/2005/8/layout/list1"/>
    <dgm:cxn modelId="{30B35FDC-CF75-49C4-B576-1980159C6B6F}" type="presParOf" srcId="{00E18259-9997-4726-B3B5-B36E78702646}" destId="{6F6D97A6-615A-4655-9F6C-F473EB0DF977}" srcOrd="1" destOrd="0" presId="urn:microsoft.com/office/officeart/2005/8/layout/list1"/>
    <dgm:cxn modelId="{E7C19266-5914-4EB0-AC5C-E02A37DB07FD}" type="presParOf" srcId="{B76E056F-CB68-49F2-BB8B-1FC03088A506}" destId="{190CDE82-BAC9-4BB9-AAB1-7FC7675035DA}" srcOrd="1" destOrd="0" presId="urn:microsoft.com/office/officeart/2005/8/layout/list1"/>
    <dgm:cxn modelId="{4086C2A6-8C91-4856-9CB4-E91D618D65EE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vállalati hitelezés dinamikája még mindig elmarad attól, ami a gazdasági növekedést fenntartható módon támogatná.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ECCC2A2-8800-405C-A7EC-0672859ED730}" type="presOf" srcId="{9FBA0CA7-26A0-46C5-B323-3B2B58923C48}" destId="{6F6D97A6-615A-4655-9F6C-F473EB0DF977}" srcOrd="1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049D9DEE-9B1F-4B85-9A92-FA6A83A8464A}" type="presOf" srcId="{29DFD364-464C-46CC-AEF9-6059645B02A2}" destId="{B76E056F-CB68-49F2-BB8B-1FC03088A506}" srcOrd="0" destOrd="0" presId="urn:microsoft.com/office/officeart/2005/8/layout/list1"/>
    <dgm:cxn modelId="{83F9831C-FBFA-4870-B1A1-08D39F9CE58A}" type="presOf" srcId="{9FBA0CA7-26A0-46C5-B323-3B2B58923C48}" destId="{59423001-CF33-43C0-B9E0-7BE8F086AC1C}" srcOrd="0" destOrd="0" presId="urn:microsoft.com/office/officeart/2005/8/layout/list1"/>
    <dgm:cxn modelId="{7E2F3DCE-CD37-49F3-9E9B-0EAFA1161B64}" type="presParOf" srcId="{B76E056F-CB68-49F2-BB8B-1FC03088A506}" destId="{00E18259-9997-4726-B3B5-B36E78702646}" srcOrd="0" destOrd="0" presId="urn:microsoft.com/office/officeart/2005/8/layout/list1"/>
    <dgm:cxn modelId="{362CDC72-8119-4886-9BA0-64C3A336865C}" type="presParOf" srcId="{00E18259-9997-4726-B3B5-B36E78702646}" destId="{59423001-CF33-43C0-B9E0-7BE8F086AC1C}" srcOrd="0" destOrd="0" presId="urn:microsoft.com/office/officeart/2005/8/layout/list1"/>
    <dgm:cxn modelId="{F3E37348-5020-4BE0-8F63-6B1B2BF1F6B3}" type="presParOf" srcId="{00E18259-9997-4726-B3B5-B36E78702646}" destId="{6F6D97A6-615A-4655-9F6C-F473EB0DF977}" srcOrd="1" destOrd="0" presId="urn:microsoft.com/office/officeart/2005/8/layout/list1"/>
    <dgm:cxn modelId="{BFAF25F4-C62F-4966-B560-60AC6EEE5F42}" type="presParOf" srcId="{B76E056F-CB68-49F2-BB8B-1FC03088A506}" destId="{190CDE82-BAC9-4BB9-AAB1-7FC7675035DA}" srcOrd="1" destOrd="0" presId="urn:microsoft.com/office/officeart/2005/8/layout/list1"/>
    <dgm:cxn modelId="{B10F725F-A4C7-42FE-803C-29CC4B4BCB03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0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strukturálisan alacsony jövedelmezőség a bankadó csökkenése ellenére is gyengíti a bankrendszer tőkeakkumulációs képességét.</a:t>
          </a:r>
          <a:endParaRPr lang="hu-HU" sz="20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449CBDF-6596-4A4C-BF30-3A611E88770F}" type="presOf" srcId="{9FBA0CA7-26A0-46C5-B323-3B2B58923C48}" destId="{6F6D97A6-615A-4655-9F6C-F473EB0DF977}" srcOrd="1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57EDEBA7-FA3A-4495-B597-898373D28C09}" type="presOf" srcId="{29DFD364-464C-46CC-AEF9-6059645B02A2}" destId="{B76E056F-CB68-49F2-BB8B-1FC03088A506}" srcOrd="0" destOrd="0" presId="urn:microsoft.com/office/officeart/2005/8/layout/list1"/>
    <dgm:cxn modelId="{A76548CE-5C8E-4981-A4E0-EF4AE96CC4AE}" type="presOf" srcId="{9FBA0CA7-26A0-46C5-B323-3B2B58923C48}" destId="{59423001-CF33-43C0-B9E0-7BE8F086AC1C}" srcOrd="0" destOrd="0" presId="urn:microsoft.com/office/officeart/2005/8/layout/list1"/>
    <dgm:cxn modelId="{B276F280-5180-4E64-946A-5C5B16836F38}" type="presParOf" srcId="{B76E056F-CB68-49F2-BB8B-1FC03088A506}" destId="{00E18259-9997-4726-B3B5-B36E78702646}" srcOrd="0" destOrd="0" presId="urn:microsoft.com/office/officeart/2005/8/layout/list1"/>
    <dgm:cxn modelId="{B2EBDCDE-0B41-46D5-B710-36B38100D6BF}" type="presParOf" srcId="{00E18259-9997-4726-B3B5-B36E78702646}" destId="{59423001-CF33-43C0-B9E0-7BE8F086AC1C}" srcOrd="0" destOrd="0" presId="urn:microsoft.com/office/officeart/2005/8/layout/list1"/>
    <dgm:cxn modelId="{D5BCAD64-4285-416D-B745-3EC742E51A5C}" type="presParOf" srcId="{00E18259-9997-4726-B3B5-B36E78702646}" destId="{6F6D97A6-615A-4655-9F6C-F473EB0DF977}" srcOrd="1" destOrd="0" presId="urn:microsoft.com/office/officeart/2005/8/layout/list1"/>
    <dgm:cxn modelId="{74C067A2-8C8F-4A07-B5FE-C9A83AFCC55D}" type="presParOf" srcId="{B76E056F-CB68-49F2-BB8B-1FC03088A506}" destId="{190CDE82-BAC9-4BB9-AAB1-7FC7675035DA}" srcOrd="1" destOrd="0" presId="urn:microsoft.com/office/officeart/2005/8/layout/list1"/>
    <dgm:cxn modelId="{09171CCA-3E13-4F36-94DB-EEB7B6E1CF76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rövid külföldi forrásokra való ráutaltság és a mérleg szerinti nyitott pozíció a forintosítás után is kockázat marad.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3602CF61-B90C-4176-9216-F8B39FA455C6}" type="presOf" srcId="{9FBA0CA7-26A0-46C5-B323-3B2B58923C48}" destId="{6F6D97A6-615A-4655-9F6C-F473EB0DF977}" srcOrd="1" destOrd="0" presId="urn:microsoft.com/office/officeart/2005/8/layout/list1"/>
    <dgm:cxn modelId="{3A6875AE-C0E4-45E6-A672-ABF6747D58AC}" type="presOf" srcId="{29DFD364-464C-46CC-AEF9-6059645B02A2}" destId="{B76E056F-CB68-49F2-BB8B-1FC03088A506}" srcOrd="0" destOrd="0" presId="urn:microsoft.com/office/officeart/2005/8/layout/list1"/>
    <dgm:cxn modelId="{F645A162-DDD7-43FF-AE48-4FDFED29E3DC}" type="presOf" srcId="{9FBA0CA7-26A0-46C5-B323-3B2B58923C48}" destId="{59423001-CF33-43C0-B9E0-7BE8F086AC1C}" srcOrd="0" destOrd="0" presId="urn:microsoft.com/office/officeart/2005/8/layout/list1"/>
    <dgm:cxn modelId="{565839C7-8E04-4ACB-B095-049A7A0DBFE0}" type="presParOf" srcId="{B76E056F-CB68-49F2-BB8B-1FC03088A506}" destId="{00E18259-9997-4726-B3B5-B36E78702646}" srcOrd="0" destOrd="0" presId="urn:microsoft.com/office/officeart/2005/8/layout/list1"/>
    <dgm:cxn modelId="{E0E85E3B-7ADC-4917-980C-B952E60689BA}" type="presParOf" srcId="{00E18259-9997-4726-B3B5-B36E78702646}" destId="{59423001-CF33-43C0-B9E0-7BE8F086AC1C}" srcOrd="0" destOrd="0" presId="urn:microsoft.com/office/officeart/2005/8/layout/list1"/>
    <dgm:cxn modelId="{721C90EB-493D-4DCB-AF03-258C668C1931}" type="presParOf" srcId="{00E18259-9997-4726-B3B5-B36E78702646}" destId="{6F6D97A6-615A-4655-9F6C-F473EB0DF977}" srcOrd="1" destOrd="0" presId="urn:microsoft.com/office/officeart/2005/8/layout/list1"/>
    <dgm:cxn modelId="{B4D3A734-5605-4CD8-AFD7-17DAC27C4700}" type="presParOf" srcId="{B76E056F-CB68-49F2-BB8B-1FC03088A506}" destId="{190CDE82-BAC9-4BB9-AAB1-7FC7675035DA}" srcOrd="1" destOrd="0" presId="urn:microsoft.com/office/officeart/2005/8/layout/list1"/>
    <dgm:cxn modelId="{048C02BA-984D-4C08-ADCE-97F9E53AC023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forintosítással nyílik a forint eszközök és források közötti lejárati eltérés a bankrendszeri mérlegben.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0ECC121A-EBFB-4FEF-9426-307E753008B2}" type="presOf" srcId="{9FBA0CA7-26A0-46C5-B323-3B2B58923C48}" destId="{59423001-CF33-43C0-B9E0-7BE8F086AC1C}" srcOrd="0" destOrd="0" presId="urn:microsoft.com/office/officeart/2005/8/layout/list1"/>
    <dgm:cxn modelId="{DD108CCE-E89B-4D85-A4B5-98345F7F1A8E}" type="presOf" srcId="{29DFD364-464C-46CC-AEF9-6059645B02A2}" destId="{B76E056F-CB68-49F2-BB8B-1FC03088A506}" srcOrd="0" destOrd="0" presId="urn:microsoft.com/office/officeart/2005/8/layout/list1"/>
    <dgm:cxn modelId="{241DC0B3-D1B0-4302-AC83-2FA8A929A9AC}" type="presOf" srcId="{9FBA0CA7-26A0-46C5-B323-3B2B58923C48}" destId="{6F6D97A6-615A-4655-9F6C-F473EB0DF977}" srcOrd="1" destOrd="0" presId="urn:microsoft.com/office/officeart/2005/8/layout/list1"/>
    <dgm:cxn modelId="{0F259C4D-EA64-4A48-AD1C-84CA81716E96}" type="presParOf" srcId="{B76E056F-CB68-49F2-BB8B-1FC03088A506}" destId="{00E18259-9997-4726-B3B5-B36E78702646}" srcOrd="0" destOrd="0" presId="urn:microsoft.com/office/officeart/2005/8/layout/list1"/>
    <dgm:cxn modelId="{5CCFBD74-5A51-4E8D-8D04-60A5C9639D6E}" type="presParOf" srcId="{00E18259-9997-4726-B3B5-B36E78702646}" destId="{59423001-CF33-43C0-B9E0-7BE8F086AC1C}" srcOrd="0" destOrd="0" presId="urn:microsoft.com/office/officeart/2005/8/layout/list1"/>
    <dgm:cxn modelId="{65F26A78-1FB5-4AA1-A24F-7052B2EABDE9}" type="presParOf" srcId="{00E18259-9997-4726-B3B5-B36E78702646}" destId="{6F6D97A6-615A-4655-9F6C-F473EB0DF977}" srcOrd="1" destOrd="0" presId="urn:microsoft.com/office/officeart/2005/8/layout/list1"/>
    <dgm:cxn modelId="{2C0438BB-800F-491F-AA2C-E0F3FC75896A}" type="presParOf" srcId="{B76E056F-CB68-49F2-BB8B-1FC03088A506}" destId="{190CDE82-BAC9-4BB9-AAB1-7FC7675035DA}" srcOrd="1" destOrd="0" presId="urn:microsoft.com/office/officeart/2005/8/layout/list1"/>
    <dgm:cxn modelId="{C2C5859A-E0D7-4301-B08F-0AC26E8F74EC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0.26168</cdr:x>
      <cdr:y>0.06682</cdr:y>
    </cdr:from>
    <cdr:to>
      <cdr:x>0.4066</cdr:x>
      <cdr:y>0.18347</cdr:y>
    </cdr:to>
    <cdr:sp macro="" textlink="">
      <cdr:nvSpPr>
        <cdr:cNvPr id="3075" name="AutoShap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6398" y="288751"/>
          <a:ext cx="1116760" cy="504056"/>
        </a:xfrm>
        <a:prstGeom xmlns:a="http://schemas.openxmlformats.org/drawingml/2006/main" prst="wedgeRectCallout">
          <a:avLst>
            <a:gd name="adj1" fmla="val 18452"/>
            <a:gd name="adj2" fmla="val 214577"/>
          </a:avLst>
        </a:pr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u-HU" sz="1300" b="1" i="0" u="none" strike="noStrike" baseline="0" dirty="0">
              <a:solidFill>
                <a:srgbClr val="000000"/>
              </a:solidFill>
              <a:latin typeface="Trebuchet MS" pitchFamily="34" charset="0"/>
            </a:rPr>
            <a:t>Év végi inflációs cél</a:t>
          </a:r>
        </a:p>
      </cdr:txBody>
    </cdr:sp>
  </cdr:relSizeAnchor>
  <cdr:relSizeAnchor xmlns:cdr="http://schemas.openxmlformats.org/drawingml/2006/chartDrawing">
    <cdr:from>
      <cdr:x>0.70088</cdr:x>
      <cdr:y>0.03349</cdr:y>
    </cdr:from>
    <cdr:to>
      <cdr:x>0.87457</cdr:x>
      <cdr:y>0.14855</cdr:y>
    </cdr:to>
    <cdr:sp macro="" textlink="">
      <cdr:nvSpPr>
        <cdr:cNvPr id="3076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00774" y="144735"/>
          <a:ext cx="1338422" cy="497193"/>
        </a:xfrm>
        <a:prstGeom xmlns:a="http://schemas.openxmlformats.org/drawingml/2006/main" prst="wedgeRectCallout">
          <a:avLst>
            <a:gd name="adj1" fmla="val -53918"/>
            <a:gd name="adj2" fmla="val 340359"/>
          </a:avLst>
        </a:prstGeom>
        <a:noFill xmlns:a="http://schemas.openxmlformats.org/drawingml/2006/main"/>
        <a:ln xmlns:a="http://schemas.openxmlformats.org/drawingml/2006/main" w="3175">
          <a:solidFill>
            <a:schemeClr val="bg1">
              <a:lumMod val="50000"/>
            </a:schemeClr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hu-HU" sz="1300" b="1" i="0" u="none" strike="noStrike" baseline="0">
              <a:solidFill>
                <a:srgbClr val="000000"/>
              </a:solidFill>
              <a:latin typeface="Trebuchet MS" pitchFamily="34" charset="0"/>
            </a:rPr>
            <a:t>Folyamatos inflációs cél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0.89892</cdr:x>
      <cdr:y>0.04615</cdr:y>
    </cdr:from>
    <cdr:to>
      <cdr:x>0.93544</cdr:x>
      <cdr:y>0.47124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089477" y="216024"/>
          <a:ext cx="288032" cy="1989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0.07719</cdr:x>
      <cdr:y>0.00017</cdr:y>
    </cdr:from>
    <cdr:to>
      <cdr:x>0.19898</cdr:x>
      <cdr:y>0.04563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08757" y="719"/>
          <a:ext cx="960521" cy="19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200" dirty="0">
              <a:latin typeface="Trebuchet MS" panose="020B0603020202020204" pitchFamily="34" charset="0"/>
            </a:rPr>
            <a:t>százalék</a:t>
          </a:r>
        </a:p>
      </cdr:txBody>
    </cdr:sp>
  </cdr:relSizeAnchor>
  <cdr:relSizeAnchor xmlns:cdr="http://schemas.openxmlformats.org/drawingml/2006/chartDrawing">
    <cdr:from>
      <cdr:x>0.84413</cdr:x>
      <cdr:y>0.00017</cdr:y>
    </cdr:from>
    <cdr:to>
      <cdr:x>0.9671</cdr:x>
      <cdr:y>0.05857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6657429" y="719"/>
          <a:ext cx="969828" cy="252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200" dirty="0">
              <a:latin typeface="Trebuchet MS" panose="020B0603020202020204" pitchFamily="34" charset="0"/>
            </a:rPr>
            <a:t>százalék</a:t>
          </a:r>
        </a:p>
      </cdr:txBody>
    </cdr:sp>
  </cdr:relSizeAnchor>
  <cdr:relSizeAnchor xmlns:cdr="http://schemas.openxmlformats.org/drawingml/2006/chartDrawing">
    <cdr:from>
      <cdr:x>0.91718</cdr:x>
      <cdr:y>0.09375</cdr:y>
    </cdr:from>
    <cdr:to>
      <cdr:x>0.9537</cdr:x>
      <cdr:y>0.57813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233493" y="432049"/>
          <a:ext cx="288032" cy="22322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0.1005</cdr:x>
      <cdr:y>0.00524</cdr:y>
    </cdr:from>
    <cdr:to>
      <cdr:x>0.30149</cdr:x>
      <cdr:y>0.08349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425" y="22643"/>
          <a:ext cx="1548774" cy="338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800" dirty="0">
              <a:latin typeface="Trebuchet MS" panose="020B0603020202020204" pitchFamily="34" charset="0"/>
            </a:rPr>
            <a:t>Mrd Ft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0.72748</cdr:x>
      <cdr:y>0.03349</cdr:y>
    </cdr:from>
    <cdr:to>
      <cdr:x>0.72891</cdr:x>
      <cdr:y>0.56116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>
          <a:off x="5605760" y="144735"/>
          <a:ext cx="11037" cy="22801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>
              <a:lumMod val="50000"/>
              <a:lumOff val="50000"/>
            </a:schemeClr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0.71957</cdr:x>
      <cdr:y>0.45009</cdr:y>
    </cdr:from>
    <cdr:to>
      <cdr:x>0.93529</cdr:x>
      <cdr:y>0.56928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790" y="1944935"/>
          <a:ext cx="1662279" cy="515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200" b="1" i="0" dirty="0"/>
            <a:t>Visszatérítés hatása (2015Q1)</a:t>
          </a:r>
          <a:endParaRPr lang="en-GB" sz="1200" b="1" i="0" dirty="0"/>
        </a:p>
      </cdr:txBody>
    </cdr:sp>
  </cdr:relSizeAnchor>
  <cdr:relSizeAnchor xmlns:cdr="http://schemas.openxmlformats.org/drawingml/2006/chartDrawing">
    <cdr:from>
      <cdr:x>0.81301</cdr:x>
      <cdr:y>0.31678</cdr:y>
    </cdr:from>
    <cdr:to>
      <cdr:x>0.82041</cdr:x>
      <cdr:y>0.46676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6264870" y="1368871"/>
          <a:ext cx="57022" cy="64807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0.5794</cdr:x>
      <cdr:y>0.23346</cdr:y>
    </cdr:from>
    <cdr:to>
      <cdr:x>0.80367</cdr:x>
      <cdr:y>0.56674</cdr:y>
    </cdr:to>
    <cdr:sp macro="" textlink="">
      <cdr:nvSpPr>
        <cdr:cNvPr id="4" name="Oval 3"/>
        <cdr:cNvSpPr/>
      </cdr:nvSpPr>
      <cdr:spPr>
        <a:xfrm xmlns:a="http://schemas.openxmlformats.org/drawingml/2006/main">
          <a:off x="4464670" y="1008831"/>
          <a:ext cx="1728192" cy="14401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0.54202</cdr:x>
      <cdr:y>0.58341</cdr:y>
    </cdr:from>
    <cdr:to>
      <cdr:x>0.91006</cdr:x>
      <cdr:y>0.66176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6657" y="2521017"/>
          <a:ext cx="283603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hu-HU" sz="1600" dirty="0" smtClean="0"/>
            <a:t>Forintosítás technikai hatása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0.63546</cdr:x>
      <cdr:y>0.03349</cdr:y>
    </cdr:from>
    <cdr:to>
      <cdr:x>0.63546</cdr:x>
      <cdr:y>0.625</cdr:y>
    </cdr:to>
    <cdr:sp macro="" textlink="">
      <cdr:nvSpPr>
        <cdr:cNvPr id="5" name="Straight Connector 4"/>
        <cdr:cNvSpPr/>
      </cdr:nvSpPr>
      <cdr:spPr>
        <a:xfrm xmlns:a="http://schemas.openxmlformats.org/drawingml/2006/main">
          <a:off x="4896718" y="144734"/>
          <a:ext cx="0" cy="2556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2"/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0.86908</cdr:x>
      <cdr:y>0.05016</cdr:y>
    </cdr:from>
    <cdr:to>
      <cdr:x>0.8701</cdr:x>
      <cdr:y>0.74997</cdr:y>
    </cdr:to>
    <cdr:sp macro="" textlink="">
      <cdr:nvSpPr>
        <cdr:cNvPr id="3" name="Egyenes összekötő 2"/>
        <cdr:cNvSpPr/>
      </cdr:nvSpPr>
      <cdr:spPr>
        <a:xfrm xmlns:a="http://schemas.openxmlformats.org/drawingml/2006/main" flipH="1">
          <a:off x="6696918" y="216743"/>
          <a:ext cx="7859" cy="3024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0.8522</cdr:x>
      <cdr:y>0.41119</cdr:y>
    </cdr:from>
    <cdr:to>
      <cdr:x>0.95521</cdr:x>
      <cdr:y>0.47705</cdr:y>
    </cdr:to>
    <cdr:sp macro="" textlink="">
      <cdr:nvSpPr>
        <cdr:cNvPr id="4" name="Jobbra nyíl 3"/>
        <cdr:cNvSpPr/>
      </cdr:nvSpPr>
      <cdr:spPr>
        <a:xfrm xmlns:a="http://schemas.openxmlformats.org/drawingml/2006/main" rot="1962979">
          <a:off x="6566848" y="1776828"/>
          <a:ext cx="793766" cy="28459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/>
        </a:solidFill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2015.06.03.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2015.06.03.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0" dirty="0" smtClean="0"/>
              <a:t> When compared to </a:t>
            </a:r>
            <a:r>
              <a:rPr lang="en-US" b="1" u="sng" noProof="0" dirty="0" smtClean="0"/>
              <a:t>investment grade</a:t>
            </a:r>
            <a:r>
              <a:rPr lang="en-US" noProof="0" dirty="0" smtClean="0"/>
              <a:t> countries, we can see that </a:t>
            </a:r>
            <a:r>
              <a:rPr lang="en-US" baseline="0" noProof="0" dirty="0" smtClean="0"/>
              <a:t>Hungary shows strong similarities.</a:t>
            </a:r>
          </a:p>
          <a:p>
            <a:pPr>
              <a:buFont typeface="Arial" pitchFamily="34" charset="0"/>
              <a:buChar char="•"/>
            </a:pPr>
            <a:r>
              <a:rPr lang="en-US" baseline="0" noProof="0" dirty="0" smtClean="0"/>
              <a:t> The comparison of financial market indicators leads to the same conclusion.</a:t>
            </a:r>
          </a:p>
          <a:p>
            <a:pPr>
              <a:buFont typeface="Arial" pitchFamily="34" charset="0"/>
              <a:buChar char="•"/>
            </a:pPr>
            <a:r>
              <a:rPr lang="en-US" baseline="0" noProof="0" dirty="0" smtClean="0"/>
              <a:t> For example </a:t>
            </a:r>
            <a:r>
              <a:rPr lang="en-US" baseline="0" noProof="0" dirty="0" err="1" smtClean="0"/>
              <a:t>hungarian</a:t>
            </a:r>
            <a:r>
              <a:rPr lang="en-US" baseline="0" noProof="0" dirty="0" smtClean="0"/>
              <a:t> </a:t>
            </a:r>
            <a:r>
              <a:rPr lang="en-US" b="1" u="sng" baseline="0" noProof="0" dirty="0" smtClean="0"/>
              <a:t>CDS spread </a:t>
            </a:r>
            <a:r>
              <a:rPr lang="en-US" baseline="0" noProof="0" dirty="0" smtClean="0"/>
              <a:t>is in line with countries rated 1-2 notches above.</a:t>
            </a:r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15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noProof="0" dirty="0" smtClean="0"/>
              <a:t> </a:t>
            </a:r>
            <a:r>
              <a:rPr lang="hu-HU" noProof="0" dirty="0" smtClean="0"/>
              <a:t>H</a:t>
            </a:r>
            <a:r>
              <a:rPr lang="en-US" baseline="0" noProof="0" dirty="0" err="1" smtClean="0"/>
              <a:t>ungarian</a:t>
            </a:r>
            <a:r>
              <a:rPr lang="en-US" baseline="0" noProof="0" dirty="0" smtClean="0"/>
              <a:t> </a:t>
            </a:r>
            <a:r>
              <a:rPr lang="en-US" b="1" u="sng" baseline="0" noProof="0" dirty="0" smtClean="0"/>
              <a:t>CDS spread </a:t>
            </a:r>
            <a:r>
              <a:rPr lang="en-US" baseline="0" noProof="0" dirty="0" smtClean="0"/>
              <a:t>is in line with countries rated 1-2 notches above.</a:t>
            </a:r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en-US" baseline="0" noProof="0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24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Kommunikációs üzenetek megfogalmazása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79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91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rgbClr val="23215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32157"/>
                </a:solidFill>
              </a:defRPr>
            </a:lvl1pPr>
          </a:lstStyle>
          <a:p>
            <a:pPr>
              <a:defRPr/>
            </a:pPr>
            <a:r>
              <a:rPr lang="pt-BR" smtClean="0"/>
              <a:t>A monetáris politikai döntéshozatal szempontjai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32157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476672"/>
            <a:ext cx="7056785" cy="936104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+mj-lt"/>
              </a:rPr>
              <a:t>A magyar gazdaság helyzete és kilátásai – a jegybank szerepe</a:t>
            </a:r>
            <a:endParaRPr lang="hu-HU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err="1" smtClean="0">
                <a:latin typeface="+mn-lt"/>
              </a:rPr>
              <a:t>Treasury</a:t>
            </a:r>
            <a:r>
              <a:rPr lang="hu-HU" sz="2000" dirty="0" smtClean="0">
                <a:latin typeface="+mn-lt"/>
              </a:rPr>
              <a:t> Club</a:t>
            </a:r>
            <a:endParaRPr lang="hu-H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556792"/>
            <a:ext cx="6630364" cy="432049"/>
          </a:xfrm>
        </p:spPr>
        <p:txBody>
          <a:bodyPr/>
          <a:lstStyle/>
          <a:p>
            <a:r>
              <a:rPr lang="hu-HU" sz="2400" dirty="0" smtClean="0">
                <a:latin typeface="+mj-lt"/>
              </a:rPr>
              <a:t>Vonnák Balázs, MNB</a:t>
            </a:r>
            <a:endParaRPr lang="hu-HU" sz="240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+mj-lt"/>
              </a:rPr>
              <a:t>2015. június 4.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812480" cy="792088"/>
          </a:xfrm>
          <a:noFill/>
        </p:spPr>
        <p:txBody>
          <a:bodyPr>
            <a:noAutofit/>
          </a:bodyPr>
          <a:lstStyle/>
          <a:p>
            <a:r>
              <a:rPr lang="hu-HU" sz="2800" dirty="0" smtClean="0">
                <a:latin typeface="+mn-lt"/>
              </a:rPr>
              <a:t>Ez kockázati felárainkban is tükröződik</a:t>
            </a:r>
            <a:endParaRPr lang="en-GB" sz="2800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10</a:t>
            </a:fld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6344125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r" defTabSz="685800">
              <a:lnSpc>
                <a:spcPct val="90000"/>
              </a:lnSpc>
              <a:spcBef>
                <a:spcPts val="750"/>
              </a:spcBef>
            </a:pPr>
            <a:r>
              <a:rPr lang="hu-HU" sz="1000" dirty="0" smtClean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Moody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’s,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S&amp;P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Fitch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Bloomberg </a:t>
            </a:r>
          </a:p>
        </p:txBody>
      </p:sp>
      <p:sp>
        <p:nvSpPr>
          <p:cNvPr id="10" name="Tartalom helye 3"/>
          <p:cNvSpPr>
            <a:spLocks noGrp="1"/>
          </p:cNvSpPr>
          <p:nvPr>
            <p:ph idx="10"/>
          </p:nvPr>
        </p:nvSpPr>
        <p:spPr>
          <a:xfrm>
            <a:off x="827584" y="1340768"/>
            <a:ext cx="7632848" cy="360040"/>
          </a:xfrm>
        </p:spPr>
        <p:txBody>
          <a:bodyPr>
            <a:noAutofit/>
          </a:bodyPr>
          <a:lstStyle/>
          <a:p>
            <a:pPr algn="ctr"/>
            <a:r>
              <a:rPr lang="hu-HU" sz="2200" noProof="1" smtClean="0">
                <a:latin typeface="+mn-lt"/>
              </a:rPr>
              <a:t>„Átlagos” szuverén hitelminősítés vs. 5 éves CDS felár</a:t>
            </a:r>
            <a:endParaRPr lang="en-US" sz="2200" noProof="1">
              <a:latin typeface="+mn-lt"/>
            </a:endParaRPr>
          </a:p>
        </p:txBody>
      </p:sp>
      <p:sp>
        <p:nvSpPr>
          <p:cNvPr id="13" name="Szövegdoboz 3"/>
          <p:cNvSpPr txBox="1"/>
          <p:nvPr/>
        </p:nvSpPr>
        <p:spPr>
          <a:xfrm>
            <a:off x="107504" y="6467236"/>
            <a:ext cx="2016224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hu-HU" sz="1200" b="1" dirty="0" smtClean="0">
                <a:solidFill>
                  <a:srgbClr val="232157"/>
                </a:solidFill>
                <a:latin typeface="Trebuchet MS"/>
              </a:rPr>
              <a:t>Magyar Nemzeti Bank</a:t>
            </a:r>
            <a:endParaRPr lang="en-GB" sz="1200" b="1" dirty="0">
              <a:solidFill>
                <a:srgbClr val="232157"/>
              </a:solidFill>
              <a:latin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84537" cy="440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9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85331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>
                <a:latin typeface="+mj-lt"/>
              </a:rPr>
              <a:t>Helyzetünk a válság után</a:t>
            </a:r>
            <a:endParaRPr lang="hu-HU" sz="32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latin typeface="+mn-lt"/>
              </a:rPr>
              <a:t> </a:t>
            </a:r>
            <a:r>
              <a:rPr lang="hu-HU" sz="2800" dirty="0" smtClean="0">
                <a:latin typeface="+mn-lt"/>
              </a:rPr>
              <a:t>a válság óta Magyarország sikeresen stabilizálta külső és belső egyensúlyi helyzetét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latin typeface="+mn-lt"/>
              </a:rPr>
              <a:t> </a:t>
            </a:r>
            <a:r>
              <a:rPr lang="hu-HU" sz="2800" dirty="0" smtClean="0">
                <a:latin typeface="+mn-lt"/>
              </a:rPr>
              <a:t>a konszolidáció a nemzetközi tapasztalatoknál kisebb reálgazdasági költségekkel járt…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latin typeface="+mn-lt"/>
              </a:rPr>
              <a:t> </a:t>
            </a:r>
            <a:r>
              <a:rPr lang="hu-HU" sz="2800" dirty="0" smtClean="0">
                <a:latin typeface="+mn-lt"/>
              </a:rPr>
              <a:t>… és a bevezetett reformok az elmúlt években már a növekedési és a munkapiaci adatok egyre markánsabb javulásában is jelentkeztek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>
                <a:latin typeface="+mn-lt"/>
              </a:rPr>
              <a:t> </a:t>
            </a:r>
            <a:r>
              <a:rPr lang="hu-HU" sz="2800" dirty="0" smtClean="0">
                <a:latin typeface="+mn-lt"/>
              </a:rPr>
              <a:t>az infláció tartósan alacsony pályára állt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800" dirty="0" smtClean="0">
                <a:latin typeface="+mn-lt"/>
              </a:rPr>
              <a:t> főbb makrogazdasági mutatóink alapján a befektetésre javasolt országok közé tartozunk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u-HU" sz="2800" dirty="0" smtClean="0">
              <a:latin typeface="+mn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63888" y="6381328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11</a:t>
            </a:fld>
            <a:endParaRPr lang="hu-HU" dirty="0">
              <a:latin typeface="+mj-lt"/>
            </a:endParaRP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</p:spTree>
    <p:extLst>
      <p:ext uri="{BB962C8B-B14F-4D97-AF65-F5344CB8AC3E}">
        <p14:creationId xmlns:p14="http://schemas.microsoft.com/office/powerpoint/2010/main" val="40505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885384" cy="2387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smtClean="0">
                <a:latin typeface="+mn-lt"/>
              </a:rPr>
              <a:t>Mit tett a jegybank ezért?</a:t>
            </a:r>
            <a:endParaRPr lang="hu-HU" sz="4800" b="1" dirty="0">
              <a:latin typeface="+mn-lt"/>
            </a:endParaRP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3" name="Téglalap 2"/>
          <p:cNvSpPr/>
          <p:nvPr/>
        </p:nvSpPr>
        <p:spPr>
          <a:xfrm>
            <a:off x="3635896" y="6381328"/>
            <a:ext cx="188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0401AEF3-AFFE-433D-8A34-08D966C25545}" type="slidenum">
              <a:rPr lang="hu-HU" sz="1200">
                <a:solidFill>
                  <a:schemeClr val="accent5"/>
                </a:solidFill>
                <a:latin typeface="+mn-lt"/>
              </a:rPr>
              <a:pPr algn="ctr">
                <a:defRPr/>
              </a:pPr>
              <a:t>12</a:t>
            </a:fld>
            <a:endParaRPr lang="hu-HU" sz="120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3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A jegybank historikusan alacsony szintre csökkentette az alapkamatot…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Jegybanki alapkamat és pénzpiaci kamatok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13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MNB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06490"/>
              </p:ext>
            </p:extLst>
          </p:nvPr>
        </p:nvGraphicFramePr>
        <p:xfrm>
          <a:off x="971600" y="1772816"/>
          <a:ext cx="770572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4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Miközben az </a:t>
            </a:r>
            <a:r>
              <a:rPr lang="hu-HU" sz="2800" dirty="0" err="1" smtClean="0">
                <a:latin typeface="+mj-lt"/>
              </a:rPr>
              <a:t>NHP-nak</a:t>
            </a:r>
            <a:r>
              <a:rPr lang="hu-HU" sz="2800" dirty="0" smtClean="0">
                <a:latin typeface="+mj-lt"/>
              </a:rPr>
              <a:t> sikerült megfordítania a vállalati hitelezés csökkenő trendjét 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err="1" smtClean="0">
                <a:latin typeface="+mn-lt"/>
              </a:rPr>
              <a:t>NHP</a:t>
            </a:r>
            <a:r>
              <a:rPr lang="hu-HU" sz="2200" dirty="0" smtClean="0">
                <a:latin typeface="+mn-lt"/>
              </a:rPr>
              <a:t> hatása a vállalati hitelállományra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(Milliárd Ft)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14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smtClean="0">
                <a:latin typeface="+mn-lt"/>
              </a:rPr>
              <a:t>MNB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861471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460552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dirty="0" smtClean="0">
                <a:latin typeface="+mj-lt"/>
              </a:rPr>
              <a:t>A fegyelmezett költségvetési politika és az EU-s források aktív felhasználása továbbra is prioritás marad</a:t>
            </a:r>
            <a:endParaRPr lang="hu-HU" sz="24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Költségvetési egyenleg és EU támogatások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(a GDP százalékában)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15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</a:t>
            </a:r>
            <a:r>
              <a:rPr lang="hu-HU" sz="1000" dirty="0" err="1" smtClean="0">
                <a:latin typeface="+mn-lt"/>
              </a:rPr>
              <a:t>NGM</a:t>
            </a:r>
            <a:r>
              <a:rPr lang="hu-HU" sz="1000" dirty="0" smtClean="0">
                <a:latin typeface="+mn-lt"/>
              </a:rPr>
              <a:t>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87142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424936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400" dirty="0" smtClean="0">
                <a:latin typeface="+mj-lt"/>
              </a:rPr>
              <a:t>A CHF jelzáloghitelek forintosítása javítja a gazdaság ellenálló képességét és erősíti a </a:t>
            </a:r>
            <a:r>
              <a:rPr lang="hu-HU" sz="2400" dirty="0">
                <a:latin typeface="+mj-lt"/>
              </a:rPr>
              <a:t>monetáris transzmissziót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>
                <a:latin typeface="+mn-lt"/>
              </a:rPr>
              <a:t>Lakossági hitelek alakulása </a:t>
            </a:r>
            <a:r>
              <a:rPr lang="hu-HU" sz="2400" dirty="0">
                <a:latin typeface="+mn-lt"/>
              </a:rPr>
              <a:t/>
            </a:r>
            <a:br>
              <a:rPr lang="hu-HU" sz="2400" dirty="0">
                <a:latin typeface="+mn-lt"/>
              </a:rPr>
            </a:br>
            <a:r>
              <a:rPr lang="hu-HU" sz="1400" dirty="0">
                <a:latin typeface="+mn-lt"/>
              </a:rPr>
              <a:t>(Milliárd Ft)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16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smtClean="0">
                <a:latin typeface="+mn-lt"/>
              </a:rPr>
              <a:t>MNB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63481"/>
              </p:ext>
            </p:extLst>
          </p:nvPr>
        </p:nvGraphicFramePr>
        <p:xfrm>
          <a:off x="1187450" y="1772817"/>
          <a:ext cx="7705725" cy="446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9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6885384" cy="2387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smtClean="0">
                <a:latin typeface="+mn-lt"/>
              </a:rPr>
              <a:t>Az eredmények megőrzése</a:t>
            </a:r>
            <a:endParaRPr lang="hu-HU" sz="4800" b="1" dirty="0">
              <a:latin typeface="+mn-lt"/>
            </a:endParaRP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3" name="Téglalap 2"/>
          <p:cNvSpPr/>
          <p:nvPr/>
        </p:nvSpPr>
        <p:spPr>
          <a:xfrm>
            <a:off x="3491880" y="6387735"/>
            <a:ext cx="20882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0401AEF3-AFFE-433D-8A34-08D966C25545}" type="slidenum">
              <a:rPr lang="hu-HU" sz="1100">
                <a:solidFill>
                  <a:schemeClr val="accent5"/>
                </a:solidFill>
                <a:latin typeface="+mn-lt"/>
              </a:rPr>
              <a:pPr algn="ctr">
                <a:defRPr/>
              </a:pPr>
              <a:t>17</a:t>
            </a:fld>
            <a:endParaRPr lang="hu-HU" sz="110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6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08912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700" dirty="0" smtClean="0">
                <a:latin typeface="+mj-lt"/>
              </a:rPr>
              <a:t>A belső kereslet erősödésével egyre kiegyensúlyozottabbá válik a növekedés szerkezete</a:t>
            </a:r>
            <a:endParaRPr lang="hu-HU" sz="27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A GDP növekedés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(százalékpont)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18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MNB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690261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6871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200" dirty="0" smtClean="0">
                <a:latin typeface="+mj-lt"/>
              </a:rPr>
              <a:t>A lakossági viselkedésben az adósságok leépítése helyett egyre inkább a növekvő reáljövedelmek hatása válik meghatározóvá</a:t>
            </a:r>
            <a:endParaRPr lang="hu-HU" sz="22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Jövedelemarányos adósság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19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646711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smtClean="0">
                <a:latin typeface="+mn-lt"/>
              </a:rPr>
              <a:t>Gazdasági fordulat</a:t>
            </a:r>
            <a:endParaRPr lang="hu-HU" sz="4800" b="1" dirty="0">
              <a:latin typeface="+mn-lt"/>
            </a:endParaRPr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4" name="Téglalap 3"/>
          <p:cNvSpPr/>
          <p:nvPr/>
        </p:nvSpPr>
        <p:spPr>
          <a:xfrm>
            <a:off x="3641526" y="6381328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0401AEF3-AFFE-433D-8A34-08D966C25545}" type="slidenum">
              <a:rPr lang="hu-HU" sz="1200">
                <a:solidFill>
                  <a:schemeClr val="accent5"/>
                </a:solidFill>
                <a:latin typeface="+mn-lt"/>
              </a:rPr>
              <a:pPr algn="ctr">
                <a:defRPr/>
              </a:pPr>
              <a:t>2</a:t>
            </a:fld>
            <a:endParaRPr lang="hu-HU" sz="120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3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Előrejelzési horizontunkon a vállalati hitelezés bővülésére számíthatunk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Hitelezés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(éves változás)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20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MNB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13753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24128" y="21328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n-lt"/>
              </a:rPr>
              <a:t>Előrejelzés</a:t>
            </a:r>
          </a:p>
        </p:txBody>
      </p:sp>
    </p:spTree>
    <p:extLst>
      <p:ext uri="{BB962C8B-B14F-4D97-AF65-F5344CB8AC3E}">
        <p14:creationId xmlns:p14="http://schemas.microsoft.com/office/powerpoint/2010/main" val="11865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Az infláció fokozatosan megközelítheti a jegybanki célértéket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Inflációs </a:t>
            </a:r>
            <a:r>
              <a:rPr lang="hu-HU" sz="2200" dirty="0">
                <a:latin typeface="+mn-lt"/>
              </a:rPr>
              <a:t>előrejelzés dekompozíciója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(százalékpont)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21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smtClean="0">
                <a:latin typeface="+mn-lt"/>
              </a:rPr>
              <a:t>MNB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922779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A fegyelmezett költségvetés csökkenő adósságpályát eredményez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Az adósságráta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(a GDP százalékában)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22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 smtClean="0">
                <a:latin typeface="+mn-lt"/>
              </a:rPr>
              <a:t>Forrás: </a:t>
            </a:r>
            <a:r>
              <a:rPr lang="hu-HU" sz="1000" dirty="0" err="1" smtClean="0">
                <a:latin typeface="+mn-lt"/>
              </a:rPr>
              <a:t>Eurostat</a:t>
            </a:r>
            <a:r>
              <a:rPr lang="hu-HU" sz="1000" dirty="0" smtClean="0">
                <a:latin typeface="+mn-lt"/>
              </a:rPr>
              <a:t>, 2015-2016-ra vonatkozó előrejelzés az MNB márciusi Inflációs Jelentéséből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59448" cy="455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528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600" dirty="0" smtClean="0">
                <a:latin typeface="+mj-lt"/>
              </a:rPr>
              <a:t>A folyó fizetési mérleg többlete mellett folyamatosan csökken a külfölddel szembeni eladósodottság</a:t>
            </a:r>
            <a:endParaRPr lang="hu-HU" sz="26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A külső pozíció alakulása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(a GDP százalékában)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23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MNB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73085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0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>
                <a:latin typeface="+mj-lt"/>
              </a:rPr>
              <a:t>A válság előtt: Egy cél – egy eszköz</a:t>
            </a:r>
            <a:r>
              <a:rPr lang="hu-HU" sz="2800" dirty="0" smtClean="0">
                <a:latin typeface="+mj-lt"/>
              </a:rPr>
              <a:t>*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24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8024" y="6165304"/>
            <a:ext cx="4076476" cy="5811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 smtClean="0">
                <a:latin typeface="+mj-lt"/>
              </a:rPr>
              <a:t>* </a:t>
            </a:r>
            <a:r>
              <a:rPr lang="hu-HU" sz="1000" dirty="0">
                <a:latin typeface="+mj-lt"/>
              </a:rPr>
              <a:t>A szemléltető ábra </a:t>
            </a:r>
            <a:r>
              <a:rPr lang="hu-HU" sz="1000" dirty="0" err="1">
                <a:latin typeface="+mj-lt"/>
              </a:rPr>
              <a:t>Olivier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Blanchard</a:t>
            </a:r>
            <a:r>
              <a:rPr lang="hu-HU" sz="1000" dirty="0">
                <a:latin typeface="+mj-lt"/>
              </a:rPr>
              <a:t>: </a:t>
            </a:r>
            <a:r>
              <a:rPr lang="hu-HU" sz="1000" dirty="0" err="1">
                <a:latin typeface="+mj-lt"/>
              </a:rPr>
              <a:t>Monetary</a:t>
            </a:r>
            <a:r>
              <a:rPr lang="hu-HU" sz="1000" dirty="0">
                <a:latin typeface="+mj-lt"/>
              </a:rPr>
              <a:t> policy </a:t>
            </a:r>
            <a:r>
              <a:rPr lang="hu-HU" sz="1000" dirty="0" err="1">
                <a:latin typeface="+mj-lt"/>
              </a:rPr>
              <a:t>in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the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Wake</a:t>
            </a:r>
            <a:r>
              <a:rPr lang="hu-HU" sz="1000" dirty="0">
                <a:latin typeface="+mj-lt"/>
              </a:rPr>
              <a:t> of </a:t>
            </a:r>
            <a:r>
              <a:rPr lang="hu-HU" sz="1000" dirty="0" err="1">
                <a:latin typeface="+mj-lt"/>
              </a:rPr>
              <a:t>the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Crisis</a:t>
            </a:r>
            <a:r>
              <a:rPr lang="hu-HU" sz="1000" dirty="0">
                <a:latin typeface="+mj-lt"/>
              </a:rPr>
              <a:t> című prezentációja alapján </a:t>
            </a:r>
            <a:r>
              <a:rPr lang="hu-HU" sz="1000" dirty="0" smtClean="0">
                <a:latin typeface="+mj-lt"/>
              </a:rPr>
              <a:t>készült</a:t>
            </a:r>
            <a:endParaRPr lang="hu-HU" sz="1000" dirty="0">
              <a:latin typeface="+mj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51367" y="4664751"/>
            <a:ext cx="7886700" cy="1512168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latin typeface="+mj-lt"/>
              </a:rPr>
              <a:t>A jegybankok sikeresek voltak az árstabilitás elérésében, de…</a:t>
            </a:r>
          </a:p>
          <a:p>
            <a:r>
              <a:rPr lang="hu-HU" dirty="0" smtClean="0">
                <a:latin typeface="+mj-lt"/>
              </a:rPr>
              <a:t>közben </a:t>
            </a:r>
            <a:r>
              <a:rPr lang="hu-HU" dirty="0">
                <a:latin typeface="+mj-lt"/>
              </a:rPr>
              <a:t>a pénzügyi stabilitást veszélyeztető kockázatok épültek </a:t>
            </a:r>
            <a:r>
              <a:rPr lang="hu-HU" dirty="0" smtClean="0">
                <a:latin typeface="+mj-lt"/>
              </a:rPr>
              <a:t>fel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  <a:sym typeface="Wingdings" panose="05000000000000000000" pitchFamily="2" charset="2"/>
              </a:rPr>
              <a:t>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 A növekedés nem volt fenntartható</a:t>
            </a:r>
          </a:p>
          <a:p>
            <a:endParaRPr lang="hu-HU" dirty="0">
              <a:latin typeface="+mj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79512" y="1496398"/>
            <a:ext cx="2880320" cy="369332"/>
          </a:xfrm>
          <a:prstGeom prst="rect">
            <a:avLst/>
          </a:prstGeom>
          <a:noFill/>
          <a:ln w="28575">
            <a:solidFill>
              <a:srgbClr val="D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DA0000"/>
                </a:solidFill>
                <a:latin typeface="+mj-lt"/>
              </a:rPr>
              <a:t>JEGYBANK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331640" y="2267689"/>
            <a:ext cx="432048" cy="884893"/>
          </a:xfrm>
          <a:prstGeom prst="downArrow">
            <a:avLst/>
          </a:prstGeom>
          <a:noFill/>
          <a:ln>
            <a:solidFill>
              <a:srgbClr val="232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538064" y="3553947"/>
            <a:ext cx="2016224" cy="523220"/>
          </a:xfrm>
          <a:prstGeom prst="rect">
            <a:avLst/>
          </a:prstGeom>
          <a:noFill/>
          <a:ln w="25400">
            <a:solidFill>
              <a:srgbClr val="2321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32157"/>
                </a:solidFill>
                <a:latin typeface="+mj-lt"/>
              </a:rPr>
              <a:t>Árstabilitás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792324" y="1918219"/>
            <a:ext cx="165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78A3D5"/>
                </a:solidFill>
                <a:latin typeface="+mj-lt"/>
              </a:rPr>
              <a:t>kamatpolitika</a:t>
            </a:r>
          </a:p>
        </p:txBody>
      </p:sp>
      <p:sp>
        <p:nvSpPr>
          <p:cNvPr id="17" name="Right Arrow 11"/>
          <p:cNvSpPr/>
          <p:nvPr/>
        </p:nvSpPr>
        <p:spPr>
          <a:xfrm>
            <a:off x="2706866" y="3599533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419872" y="3368606"/>
            <a:ext cx="2304256" cy="954107"/>
          </a:xfrm>
          <a:prstGeom prst="rect">
            <a:avLst/>
          </a:prstGeom>
          <a:noFill/>
          <a:ln w="25400">
            <a:solidFill>
              <a:srgbClr val="A99A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99A6F"/>
                </a:solidFill>
                <a:latin typeface="+mj-lt"/>
              </a:rPr>
              <a:t>Fenntartható növekedés</a:t>
            </a:r>
          </a:p>
        </p:txBody>
      </p:sp>
      <p:cxnSp>
        <p:nvCxnSpPr>
          <p:cNvPr id="19" name="Straight Connector 15"/>
          <p:cNvCxnSpPr/>
          <p:nvPr/>
        </p:nvCxnSpPr>
        <p:spPr>
          <a:xfrm>
            <a:off x="5868144" y="1332200"/>
            <a:ext cx="0" cy="31683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5940152" y="1495994"/>
            <a:ext cx="3024336" cy="369332"/>
          </a:xfrm>
          <a:prstGeom prst="rect">
            <a:avLst/>
          </a:prstGeom>
          <a:noFill/>
          <a:ln w="28575">
            <a:solidFill>
              <a:srgbClr val="D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DA0000"/>
                </a:solidFill>
                <a:latin typeface="+mj-lt"/>
              </a:rPr>
              <a:t>PÉNZÜGYI FELÜGYELET</a:t>
            </a:r>
          </a:p>
        </p:txBody>
      </p:sp>
      <p:sp>
        <p:nvSpPr>
          <p:cNvPr id="21" name="Down Arrow 19"/>
          <p:cNvSpPr/>
          <p:nvPr/>
        </p:nvSpPr>
        <p:spPr>
          <a:xfrm>
            <a:off x="7236296" y="2256255"/>
            <a:ext cx="432048" cy="968334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6444208" y="3338503"/>
            <a:ext cx="2016224" cy="954107"/>
          </a:xfrm>
          <a:prstGeom prst="rect">
            <a:avLst/>
          </a:prstGeom>
          <a:noFill/>
          <a:ln w="25400">
            <a:solidFill>
              <a:srgbClr val="1E245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1E2452"/>
                </a:solidFill>
                <a:latin typeface="+mj-lt"/>
              </a:rPr>
              <a:t>Pénzügyi stabilitás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6732240" y="19177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78A3D5"/>
                </a:solidFill>
                <a:latin typeface="+mj-lt"/>
              </a:rPr>
              <a:t>szabályozás</a:t>
            </a:r>
          </a:p>
        </p:txBody>
      </p:sp>
    </p:spTree>
    <p:extLst>
      <p:ext uri="{BB962C8B-B14F-4D97-AF65-F5344CB8AC3E}">
        <p14:creationId xmlns:p14="http://schemas.microsoft.com/office/powerpoint/2010/main" val="40960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>
                <a:latin typeface="+mj-lt"/>
              </a:rPr>
              <a:t>A válság után: Több cél – több eszköz</a:t>
            </a:r>
            <a:r>
              <a:rPr lang="hu-HU" sz="2800" dirty="0" smtClean="0">
                <a:latin typeface="+mj-lt"/>
              </a:rPr>
              <a:t>*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25</a:t>
            </a:fld>
            <a:endParaRPr lang="hu-HU" dirty="0">
              <a:latin typeface="+mj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64654" y="4857546"/>
            <a:ext cx="7886700" cy="1163742"/>
          </a:xfrm>
        </p:spPr>
        <p:txBody>
          <a:bodyPr>
            <a:normAutofit/>
          </a:bodyPr>
          <a:lstStyle/>
          <a:p>
            <a:r>
              <a:rPr lang="hu-HU" sz="2200" dirty="0" smtClean="0">
                <a:latin typeface="+mj-lt"/>
              </a:rPr>
              <a:t>Megőrizve az árstabilitás prioritását, a jegybankok egyre nagyobb figyelmet fordítanak a növekedési szempontokra</a:t>
            </a:r>
          </a:p>
          <a:p>
            <a:r>
              <a:rPr lang="hu-HU" sz="2200" dirty="0" smtClean="0">
                <a:latin typeface="+mj-lt"/>
              </a:rPr>
              <a:t>Egyre erősebbé válik a </a:t>
            </a:r>
            <a:r>
              <a:rPr lang="hu-HU" sz="2200" dirty="0" err="1" smtClean="0">
                <a:latin typeface="+mj-lt"/>
              </a:rPr>
              <a:t>makroprudenciális</a:t>
            </a:r>
            <a:r>
              <a:rPr lang="hu-HU" sz="2200" dirty="0" smtClean="0">
                <a:latin typeface="+mj-lt"/>
              </a:rPr>
              <a:t> szabályozás</a:t>
            </a:r>
            <a:endParaRPr lang="hu-HU" sz="2200" dirty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403648" y="1547169"/>
            <a:ext cx="2880320" cy="369332"/>
          </a:xfrm>
          <a:prstGeom prst="rect">
            <a:avLst/>
          </a:prstGeom>
          <a:noFill/>
          <a:ln w="28575">
            <a:solidFill>
              <a:srgbClr val="D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DA0000"/>
                </a:solidFill>
                <a:latin typeface="+mj-lt"/>
              </a:rPr>
              <a:t>JEGYBANK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67544" y="3640921"/>
            <a:ext cx="2016224" cy="523220"/>
          </a:xfrm>
          <a:prstGeom prst="rect">
            <a:avLst/>
          </a:prstGeom>
          <a:noFill/>
          <a:ln w="25400">
            <a:solidFill>
              <a:srgbClr val="232157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800" dirty="0" smtClean="0">
                <a:solidFill>
                  <a:srgbClr val="232157"/>
                </a:solidFill>
                <a:latin typeface="+mj-lt"/>
              </a:rPr>
              <a:t>Árstabilitás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3419872" y="3429000"/>
            <a:ext cx="2304256" cy="954107"/>
          </a:xfrm>
          <a:prstGeom prst="rect">
            <a:avLst/>
          </a:prstGeom>
          <a:noFill/>
          <a:ln w="25400">
            <a:solidFill>
              <a:srgbClr val="A99A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99A6F"/>
                </a:solidFill>
                <a:latin typeface="+mj-lt"/>
              </a:rPr>
              <a:t>Fenntartható növekedés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868144" y="1392594"/>
            <a:ext cx="0" cy="316835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0152" y="1556388"/>
            <a:ext cx="3024336" cy="369332"/>
          </a:xfrm>
          <a:prstGeom prst="rect">
            <a:avLst/>
          </a:prstGeom>
          <a:noFill/>
          <a:ln w="28575">
            <a:solidFill>
              <a:srgbClr val="D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DA0000"/>
                </a:solidFill>
                <a:latin typeface="+mj-lt"/>
              </a:rPr>
              <a:t>PÉNZÜGYI FELÜGYELET</a:t>
            </a:r>
          </a:p>
        </p:txBody>
      </p:sp>
      <p:sp>
        <p:nvSpPr>
          <p:cNvPr id="18" name="Down Arrow 19"/>
          <p:cNvSpPr/>
          <p:nvPr/>
        </p:nvSpPr>
        <p:spPr>
          <a:xfrm>
            <a:off x="7236296" y="2112480"/>
            <a:ext cx="432048" cy="1111767"/>
          </a:xfrm>
          <a:prstGeom prst="downArrow">
            <a:avLst/>
          </a:prstGeom>
          <a:noFill/>
          <a:ln>
            <a:solidFill>
              <a:srgbClr val="232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19" name="Rectangle 27"/>
          <p:cNvSpPr/>
          <p:nvPr/>
        </p:nvSpPr>
        <p:spPr>
          <a:xfrm rot="10800000">
            <a:off x="899592" y="1493672"/>
            <a:ext cx="8136904" cy="504056"/>
          </a:xfrm>
          <a:prstGeom prst="rect">
            <a:avLst/>
          </a:prstGeom>
          <a:solidFill>
            <a:schemeClr val="bg1">
              <a:lumMod val="75000"/>
              <a:alpha val="31000"/>
            </a:schemeClr>
          </a:solidFill>
          <a:ln w="31750">
            <a:solidFill>
              <a:srgbClr val="232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0" name="Plus 28"/>
          <p:cNvSpPr/>
          <p:nvPr/>
        </p:nvSpPr>
        <p:spPr>
          <a:xfrm>
            <a:off x="5004048" y="1565680"/>
            <a:ext cx="360040" cy="36004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1" name="Down Arrow 10"/>
          <p:cNvSpPr/>
          <p:nvPr/>
        </p:nvSpPr>
        <p:spPr>
          <a:xfrm>
            <a:off x="2771800" y="2112480"/>
            <a:ext cx="432048" cy="1111767"/>
          </a:xfrm>
          <a:prstGeom prst="downArrow">
            <a:avLst/>
          </a:prstGeom>
          <a:noFill/>
          <a:ln>
            <a:solidFill>
              <a:srgbClr val="232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2" name="Left-Right Arrow 29"/>
          <p:cNvSpPr/>
          <p:nvPr/>
        </p:nvSpPr>
        <p:spPr>
          <a:xfrm>
            <a:off x="2627784" y="3645024"/>
            <a:ext cx="72008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sp>
        <p:nvSpPr>
          <p:cNvPr id="23" name="Rectangle 27"/>
          <p:cNvSpPr/>
          <p:nvPr/>
        </p:nvSpPr>
        <p:spPr>
          <a:xfrm rot="10800000">
            <a:off x="392072" y="3327490"/>
            <a:ext cx="8424936" cy="1211778"/>
          </a:xfrm>
          <a:prstGeom prst="rect">
            <a:avLst/>
          </a:prstGeom>
          <a:solidFill>
            <a:schemeClr val="bg1">
              <a:lumMod val="75000"/>
              <a:alpha val="22000"/>
            </a:schemeClr>
          </a:solidFill>
          <a:ln w="31750">
            <a:solidFill>
              <a:srgbClr val="232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+mj-lt"/>
            </a:endParaRPr>
          </a:p>
        </p:txBody>
      </p:sp>
      <p:cxnSp>
        <p:nvCxnSpPr>
          <p:cNvPr id="24" name="Egyenes összekötő nyíllal 25"/>
          <p:cNvCxnSpPr/>
          <p:nvPr/>
        </p:nvCxnSpPr>
        <p:spPr>
          <a:xfrm>
            <a:off x="4427984" y="2112480"/>
            <a:ext cx="2016224" cy="1028488"/>
          </a:xfrm>
          <a:prstGeom prst="straightConnector1">
            <a:avLst/>
          </a:prstGeom>
          <a:ln w="63500">
            <a:solidFill>
              <a:srgbClr val="2321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6"/>
          <p:cNvCxnSpPr/>
          <p:nvPr/>
        </p:nvCxnSpPr>
        <p:spPr>
          <a:xfrm flipH="1">
            <a:off x="4031940" y="2112480"/>
            <a:ext cx="1944216" cy="1028488"/>
          </a:xfrm>
          <a:prstGeom prst="straightConnector1">
            <a:avLst/>
          </a:prstGeom>
          <a:ln w="63500">
            <a:solidFill>
              <a:srgbClr val="2321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/>
          <p:nvPr/>
        </p:nvSpPr>
        <p:spPr>
          <a:xfrm>
            <a:off x="6444208" y="3398897"/>
            <a:ext cx="2016224" cy="954107"/>
          </a:xfrm>
          <a:prstGeom prst="rect">
            <a:avLst/>
          </a:prstGeom>
          <a:noFill/>
          <a:ln w="25400">
            <a:solidFill>
              <a:srgbClr val="23215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32157"/>
                </a:solidFill>
                <a:latin typeface="+mj-lt"/>
              </a:rPr>
              <a:t>Pénzügyi stabilitás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88024" y="6165304"/>
            <a:ext cx="4076476" cy="5811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 smtClean="0">
                <a:latin typeface="+mj-lt"/>
              </a:rPr>
              <a:t>* </a:t>
            </a:r>
            <a:r>
              <a:rPr lang="hu-HU" sz="1000" dirty="0">
                <a:latin typeface="+mj-lt"/>
              </a:rPr>
              <a:t>A szemléltető ábra </a:t>
            </a:r>
            <a:r>
              <a:rPr lang="hu-HU" sz="1000" dirty="0" err="1">
                <a:latin typeface="+mj-lt"/>
              </a:rPr>
              <a:t>Olivier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Blanchard</a:t>
            </a:r>
            <a:r>
              <a:rPr lang="hu-HU" sz="1000" dirty="0">
                <a:latin typeface="+mj-lt"/>
              </a:rPr>
              <a:t>: </a:t>
            </a:r>
            <a:r>
              <a:rPr lang="hu-HU" sz="1000" dirty="0" err="1">
                <a:latin typeface="+mj-lt"/>
              </a:rPr>
              <a:t>Monetary</a:t>
            </a:r>
            <a:r>
              <a:rPr lang="hu-HU" sz="1000" dirty="0">
                <a:latin typeface="+mj-lt"/>
              </a:rPr>
              <a:t> policy </a:t>
            </a:r>
            <a:r>
              <a:rPr lang="hu-HU" sz="1000" dirty="0" err="1">
                <a:latin typeface="+mj-lt"/>
              </a:rPr>
              <a:t>in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the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Wake</a:t>
            </a:r>
            <a:r>
              <a:rPr lang="hu-HU" sz="1000" dirty="0">
                <a:latin typeface="+mj-lt"/>
              </a:rPr>
              <a:t> of </a:t>
            </a:r>
            <a:r>
              <a:rPr lang="hu-HU" sz="1000" dirty="0" err="1">
                <a:latin typeface="+mj-lt"/>
              </a:rPr>
              <a:t>the</a:t>
            </a:r>
            <a:r>
              <a:rPr lang="hu-HU" sz="1000" dirty="0">
                <a:latin typeface="+mj-lt"/>
              </a:rPr>
              <a:t> </a:t>
            </a:r>
            <a:r>
              <a:rPr lang="hu-HU" sz="1000" dirty="0" err="1">
                <a:latin typeface="+mj-lt"/>
              </a:rPr>
              <a:t>Crisis</a:t>
            </a:r>
            <a:r>
              <a:rPr lang="hu-HU" sz="1000" dirty="0">
                <a:latin typeface="+mj-lt"/>
              </a:rPr>
              <a:t> című prezentációja alapján </a:t>
            </a:r>
            <a:r>
              <a:rPr lang="hu-HU" sz="1000" dirty="0" smtClean="0">
                <a:latin typeface="+mj-lt"/>
              </a:rPr>
              <a:t>készült</a:t>
            </a:r>
            <a:endParaRPr lang="hu-H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03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6885384" cy="2387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 smtClean="0">
                <a:latin typeface="+mn-lt"/>
              </a:rPr>
              <a:t>Megmaradt kockázatok a bankrendszerben</a:t>
            </a:r>
            <a:endParaRPr lang="hu-HU" sz="4800" b="1" dirty="0">
              <a:latin typeface="+mn-lt"/>
            </a:endParaRP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3" name="Téglalap 2"/>
          <p:cNvSpPr/>
          <p:nvPr/>
        </p:nvSpPr>
        <p:spPr>
          <a:xfrm>
            <a:off x="3491880" y="6387735"/>
            <a:ext cx="20882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0401AEF3-AFFE-433D-8A34-08D966C25545}" type="slidenum">
              <a:rPr lang="hu-HU" sz="1100">
                <a:solidFill>
                  <a:schemeClr val="accent5"/>
                </a:solidFill>
                <a:latin typeface="+mn-lt"/>
              </a:rPr>
              <a:pPr algn="ctr">
                <a:defRPr/>
              </a:pPr>
              <a:t>26</a:t>
            </a:fld>
            <a:endParaRPr lang="hu-HU" sz="110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5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Hat, változatlanul fennálló kockázat a bankrendszerben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7020384"/>
              </p:ext>
            </p:extLst>
          </p:nvPr>
        </p:nvGraphicFramePr>
        <p:xfrm>
          <a:off x="2285984" y="2928934"/>
          <a:ext cx="461963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3000364" y="1285860"/>
            <a:ext cx="3214710" cy="1500198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1600" b="1" dirty="0" smtClean="0">
                <a:solidFill>
                  <a:srgbClr val="009242"/>
                </a:solidFill>
                <a:latin typeface="Calibri" panose="020F0502020204030204" pitchFamily="34" charset="0"/>
              </a:rPr>
              <a:t>Devizaalapú jelzáloghitel-állomány kockázatai</a:t>
            </a:r>
          </a:p>
          <a:p>
            <a:pPr algn="ctr"/>
            <a:endParaRPr lang="hu-HU" sz="1600" b="1" dirty="0">
              <a:solidFill>
                <a:srgbClr val="00924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143116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9E47"/>
                </a:solidFill>
                <a:sym typeface="Wingdings"/>
              </a:rPr>
              <a:t></a:t>
            </a:r>
            <a:endParaRPr lang="hu-HU" sz="4000" b="1" dirty="0" smtClean="0">
              <a:solidFill>
                <a:srgbClr val="009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(1)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90947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204864"/>
            <a:ext cx="7920880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NET várható bővítése, és a magáncsőd bevezetése érdemben enyhíti a kockázatot.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Azonban a probléma nagyságrendje miatt olyan komplex adósságrendezési programra van szükség, amely a törlesztési képességet és hajlandóságot egyaránt erősíti.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Az erkölcsi kockázat emelkedésének a teljesítő jelzáloghitelek esetén rendszerszintű jelentősége lehet.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 alapú autó- és személyihitel-állomány mérete (300 milliárd forint), a szerződések jelentős száma (2014. év végén több mint 250 ezer), valamint a keresztbedőlési kockázatok miatt mielőbbi kezelésre szorul.</a:t>
            </a:r>
          </a:p>
        </p:txBody>
      </p:sp>
    </p:spTree>
    <p:extLst>
      <p:ext uri="{BB962C8B-B14F-4D97-AF65-F5344CB8AC3E}">
        <p14:creationId xmlns:p14="http://schemas.microsoft.com/office/powerpoint/2010/main" val="4179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háztartási </a:t>
            </a:r>
            <a:r>
              <a:rPr lang="hu-HU" sz="2800" dirty="0" err="1" smtClean="0"/>
              <a:t>nemteljesítő</a:t>
            </a:r>
            <a:r>
              <a:rPr lang="hu-HU" sz="2800" dirty="0" smtClean="0"/>
              <a:t> hitelek komoly pénzügyi stabilitási és szociális problémát jelentenek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238" y="119675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/>
              <a:t>Háztartási nemteljesítő hitelek aránya termékbontásban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44000" cy="477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5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424936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Növekedési pályánk egyre inkább az egészségesebb adósság-szinttel rendelkező országokéhoz hasonlít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>
                <a:latin typeface="+mn-lt"/>
              </a:rPr>
              <a:t>A </a:t>
            </a:r>
            <a:r>
              <a:rPr lang="hu-HU" sz="2200" dirty="0" smtClean="0">
                <a:latin typeface="+mn-lt"/>
              </a:rPr>
              <a:t>GDP szintje külső adósság válság előtti értéke szerint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</a:t>
            </a:r>
            <a:r>
              <a:rPr lang="pl-PL" sz="1400" dirty="0" smtClean="0">
                <a:latin typeface="+mn-lt"/>
              </a:rPr>
              <a:t>2007 negyedik negyedév </a:t>
            </a:r>
            <a:r>
              <a:rPr lang="pl-PL" sz="1400" dirty="0">
                <a:latin typeface="+mn-lt"/>
              </a:rPr>
              <a:t>= </a:t>
            </a:r>
            <a:r>
              <a:rPr lang="pl-PL" sz="1400" dirty="0" smtClean="0">
                <a:latin typeface="+mn-lt"/>
              </a:rPr>
              <a:t>100</a:t>
            </a:r>
            <a:r>
              <a:rPr lang="hu-HU" sz="1400" dirty="0" smtClean="0">
                <a:latin typeface="+mn-lt"/>
              </a:rPr>
              <a:t>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3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err="1" smtClean="0">
                <a:latin typeface="+mn-lt"/>
              </a:rPr>
              <a:t>Eurostat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271497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(2)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57559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Hatékony megoldást a jegybanki eszközkezelő (MARK) piaci alapon történő elindítása jelenthet.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teljes kihasználtság mellett, a MARK működése nyomán akár 4-5 százalékpontot is csökkenhet a vállalati 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NPL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ráta.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 harmadik negyedévében indulna, az első portfóliótranszfer már idén megtörténhet.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17252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kereskedelmi ingatlanhitelekre koncentrálódik a probléma a vállalati szegmensben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196752"/>
            <a:ext cx="78867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Nemteljesítő és átstrukturált projekt, illetve egyéb vállalati hitelek a bankrendszerben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3" name="Kép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7200799" cy="439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6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(3)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64798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992888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Átmenetileg segít a Növekedési Hitelprogram időben (lehívási határidő 2016. dec. 31.) és kockázati célcsoportok mentén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NHP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+, garanciadíj kiemelése) történő kiterjesztése.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Szükség van a bankok nagyobb aktivitására ahhoz, hogy a hitelezés ismét fokozatosan piaci alapúvá váljon.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bankadó kapcsán benyújtott önkéntes hitelezési vállalások nagyban hozzájárulhatnak az idei gazdasági növekedéshez.</a:t>
            </a:r>
          </a:p>
        </p:txBody>
      </p:sp>
    </p:spTree>
    <p:extLst>
      <p:ext uri="{BB962C8B-B14F-4D97-AF65-F5344CB8AC3E}">
        <p14:creationId xmlns:p14="http://schemas.microsoft.com/office/powerpoint/2010/main" val="185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8352928" cy="108012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vállalati hitelezés egyensúlyi szintje alatt tartózkodik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4" y="1340769"/>
            <a:ext cx="91440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 vállalati szektor hitelállománya a GDP arányában és a vállalati hitelrés alakulása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defRPr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fld id="{0401AEF3-AFFE-433D-8A34-08D966C25545}" type="slidenum">
              <a:rPr lang="hu-HU" smtClean="0"/>
              <a:pPr algn="l">
                <a:defRPr/>
              </a:pPr>
              <a:t>33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11960" y="6165304"/>
            <a:ext cx="4932040" cy="692696"/>
          </a:xfrm>
        </p:spPr>
        <p:txBody>
          <a:bodyPr/>
          <a:lstStyle/>
          <a:p>
            <a:r>
              <a:rPr lang="hu-HU" dirty="0"/>
              <a:t>Megjegyzés: A hosszú távú trend becslése többváltozós </a:t>
            </a:r>
            <a:r>
              <a:rPr lang="hu-HU" dirty="0" err="1"/>
              <a:t>Hodrick-Prescott</a:t>
            </a:r>
            <a:r>
              <a:rPr lang="hu-HU" dirty="0"/>
              <a:t> szűrő alkalmazásával</a:t>
            </a:r>
            <a:r>
              <a:rPr lang="hu-HU" dirty="0" smtClean="0"/>
              <a:t>. 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3593" cy="457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(4)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879204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konszolidációs folyamat folytatódására, felgyorsulására van szükség méretgazdaságos struktúrák kialakítása céljából a pénzügyi szektorban.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portfóliótisztítás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ösztönzése tartós javulást eredményezhet.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állami intézkedések és nagyobb egyedi hatások nélkül is alacsony a jövedelmezőség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0072" y="6356350"/>
            <a:ext cx="3923928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sp>
        <p:nvSpPr>
          <p:cNvPr id="14" name="Tartalom helye 3"/>
          <p:cNvSpPr txBox="1">
            <a:spLocks/>
          </p:cNvSpPr>
          <p:nvPr/>
        </p:nvSpPr>
        <p:spPr>
          <a:xfrm>
            <a:off x="0" y="1196752"/>
            <a:ext cx="9144000" cy="72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000" i="1" dirty="0"/>
              <a:t>A sajáttőke-arányos megtérülés tény-, valamint az állami intézkedésektől és nagyobb egyedi hatásoktól tisztított értéke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661491" cy="4370745"/>
          </a:xfrm>
        </p:spPr>
      </p:pic>
    </p:spTree>
    <p:extLst>
      <p:ext uri="{BB962C8B-B14F-4D97-AF65-F5344CB8AC3E}">
        <p14:creationId xmlns:p14="http://schemas.microsoft.com/office/powerpoint/2010/main" val="11042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(5)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162125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deviza-finanszírozás megfelelési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DMM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elvárt szintjének szigorítása és a mutató módosítása hosszú devizaforrások bevonására ösztönöz.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devizaegyensúlyi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bevezetése csökkenti a bankrendszer mérlegen kívüli eszközökre való túlzott ráutaltságát. </a:t>
            </a:r>
          </a:p>
        </p:txBody>
      </p:sp>
    </p:spTree>
    <p:extLst>
      <p:ext uri="{BB962C8B-B14F-4D97-AF65-F5344CB8AC3E}">
        <p14:creationId xmlns:p14="http://schemas.microsoft.com/office/powerpoint/2010/main" val="28812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DMM</a:t>
            </a:r>
            <a:r>
              <a:rPr lang="hu-HU" sz="3200" dirty="0" smtClean="0"/>
              <a:t> és </a:t>
            </a:r>
            <a:r>
              <a:rPr lang="hu-HU" sz="3200" dirty="0" err="1" smtClean="0"/>
              <a:t>DEM</a:t>
            </a:r>
            <a:r>
              <a:rPr lang="hu-HU" sz="3200" dirty="0" smtClean="0"/>
              <a:t> segítik az alkalmazkodást</a:t>
            </a:r>
            <a:endParaRPr lang="hu-H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144000" cy="839970"/>
          </a:xfrm>
        </p:spPr>
        <p:txBody>
          <a:bodyPr>
            <a:noAutofit/>
          </a:bodyPr>
          <a:lstStyle/>
          <a:p>
            <a:pPr algn="ctr"/>
            <a:r>
              <a:rPr lang="hu-HU" sz="2800" i="1" dirty="0" smtClean="0"/>
              <a:t>Így nem a hosszú külső devizaforrások épülnek le, illetve a </a:t>
            </a:r>
            <a:r>
              <a:rPr lang="hu-HU" sz="2800" i="1" dirty="0" err="1" smtClean="0"/>
              <a:t>denominációs</a:t>
            </a:r>
            <a:r>
              <a:rPr lang="hu-HU" sz="2800" i="1" dirty="0" smtClean="0"/>
              <a:t> eltérés újraépülésének kockázata csökken</a:t>
            </a:r>
            <a:endParaRPr lang="hu-HU" sz="2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1176"/>
            <a:ext cx="897033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(6)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62092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jelzáloghitel-finanszírozás megfelelési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JMM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a likviditási kockázatok mérséklése mellett ösztönözheti a jelzáloghitelek fedezete mellett kibocsátott értékpapírok, így például jelzáloglevelek piacának fejlődését is.</a:t>
            </a:r>
          </a:p>
        </p:txBody>
      </p:sp>
    </p:spTree>
    <p:extLst>
      <p:ext uri="{BB962C8B-B14F-4D97-AF65-F5344CB8AC3E}">
        <p14:creationId xmlns:p14="http://schemas.microsoft.com/office/powerpoint/2010/main" val="956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24452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forintosítással zárul a </a:t>
            </a:r>
            <a:r>
              <a:rPr lang="hu-HU" sz="2800" dirty="0" err="1" smtClean="0"/>
              <a:t>denominációs</a:t>
            </a:r>
            <a:r>
              <a:rPr lang="hu-HU" sz="2800" dirty="0" smtClean="0"/>
              <a:t> eltérés</a:t>
            </a:r>
            <a:r>
              <a:rPr lang="hu-HU" sz="2800" dirty="0"/>
              <a:t>, </a:t>
            </a:r>
            <a:r>
              <a:rPr lang="hu-HU" sz="2800" dirty="0" smtClean="0"/>
              <a:t>azonban markánsabbá válik a forintlejárati eltérés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720079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Deviza szerkezet és lejárati eltérés változása a bankrendszer mérlegében a forintosítás hatására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68" y="1844824"/>
            <a:ext cx="6120000" cy="45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GDP növekedése a </a:t>
            </a:r>
            <a:r>
              <a:rPr lang="hu-HU" sz="2200" dirty="0" err="1" smtClean="0">
                <a:latin typeface="+mn-lt"/>
              </a:rPr>
              <a:t>KKE</a:t>
            </a:r>
            <a:r>
              <a:rPr lang="hu-HU" sz="2200" dirty="0" smtClean="0">
                <a:latin typeface="+mn-lt"/>
              </a:rPr>
              <a:t> régióban</a:t>
            </a:r>
            <a:br>
              <a:rPr lang="hu-HU" sz="2200" dirty="0" smtClean="0">
                <a:latin typeface="+mn-lt"/>
              </a:rPr>
            </a:br>
            <a:r>
              <a:rPr lang="hu-HU" sz="1400" dirty="0">
                <a:latin typeface="+mn-lt"/>
              </a:rPr>
              <a:t>(szezonálisan igazított és naptári hatásokkal korrigált </a:t>
            </a:r>
            <a:r>
              <a:rPr lang="hu-HU" sz="1400" dirty="0" smtClean="0">
                <a:latin typeface="+mn-lt"/>
              </a:rPr>
              <a:t>adatok*)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4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292080" y="6309320"/>
            <a:ext cx="357242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</a:t>
            </a:r>
            <a:r>
              <a:rPr lang="hu-HU" sz="1000" dirty="0" err="1" smtClean="0">
                <a:latin typeface="+mn-lt"/>
              </a:rPr>
              <a:t>Eurostat</a:t>
            </a:r>
            <a:r>
              <a:rPr lang="hu-HU" sz="1000" dirty="0" smtClean="0">
                <a:latin typeface="+mn-lt"/>
              </a:rPr>
              <a:t>, KSH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000" dirty="0" smtClean="0">
                <a:latin typeface="+mn-lt"/>
              </a:rPr>
              <a:t>* Szlovákia esetén szezonálisan igazított adatok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60135"/>
              </p:ext>
            </p:extLst>
          </p:nvPr>
        </p:nvGraphicFramePr>
        <p:xfrm>
          <a:off x="1258888" y="1844675"/>
          <a:ext cx="7634287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424936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hu-HU" sz="2800" dirty="0">
                <a:latin typeface="+mj-lt"/>
              </a:rPr>
              <a:t>Az elmúlt két évben sikerült visszatérni a régió dinamikus növekedést mutató gazdaságai közé</a:t>
            </a:r>
          </a:p>
        </p:txBody>
      </p:sp>
    </p:spTree>
    <p:extLst>
      <p:ext uri="{BB962C8B-B14F-4D97-AF65-F5344CB8AC3E}">
        <p14:creationId xmlns:p14="http://schemas.microsoft.com/office/powerpoint/2010/main" val="24930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5331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>
                <a:latin typeface="+mj-lt"/>
              </a:rPr>
              <a:t>Összegezve I.</a:t>
            </a:r>
            <a:endParaRPr lang="hu-HU" sz="32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2010-től 2015-ig egyensúlyi (költségvetés és külső adósság) és gazdasági (növekedési és foglalkoztatottsági) fordulat elérése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A Magyar Nemzeti Bank eddig a monetáris fordulattal proaktívan támogatta a gazdasági fordulatot: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Jegybanki kamatcsökkentés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err="1" smtClean="0">
                <a:latin typeface="+mn-lt"/>
              </a:rPr>
              <a:t>NHP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NHP</a:t>
            </a:r>
            <a:r>
              <a:rPr lang="hu-HU" sz="2000" dirty="0" smtClean="0">
                <a:latin typeface="+mn-lt"/>
              </a:rPr>
              <a:t>+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Forintosítás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Bankrendszer konszolidációjának katalizátora szabályozással és erősebb felügyelettel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Önfinanszírozási program: a bankok ne a jegybankot, hanem az államot vagy a reálszférát finanszírozzák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n-lt"/>
              </a:rPr>
              <a:t>A jegybank pozitív eredménye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4482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40</a:t>
            </a:fld>
            <a:endParaRPr lang="hu-HU" dirty="0">
              <a:latin typeface="+mj-lt"/>
            </a:endParaRP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</p:spTree>
    <p:extLst>
      <p:ext uri="{BB962C8B-B14F-4D97-AF65-F5344CB8AC3E}">
        <p14:creationId xmlns:p14="http://schemas.microsoft.com/office/powerpoint/2010/main" val="30560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5331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>
                <a:latin typeface="+mj-lt"/>
              </a:rPr>
              <a:t>Összegezve </a:t>
            </a:r>
            <a:r>
              <a:rPr lang="hu-HU" sz="3200" dirty="0" err="1" smtClean="0">
                <a:latin typeface="+mj-lt"/>
              </a:rPr>
              <a:t>II</a:t>
            </a:r>
            <a:r>
              <a:rPr lang="hu-HU" sz="3200" dirty="0" smtClean="0">
                <a:latin typeface="+mj-lt"/>
              </a:rPr>
              <a:t>.</a:t>
            </a:r>
            <a:endParaRPr lang="hu-HU" sz="3200" dirty="0">
              <a:latin typeface="+mj-lt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4482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41</a:t>
            </a:fld>
            <a:endParaRPr lang="hu-HU" dirty="0">
              <a:latin typeface="+mj-lt"/>
            </a:endParaRP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59024" y="1124744"/>
            <a:ext cx="8784976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+mj-lt"/>
              </a:rPr>
              <a:t>A gazdasági fordulat tartóssá válik: alacsony infláció, magas növekedéssel és javuló egyensúllyal párosul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+mj-lt"/>
              </a:rPr>
              <a:t>Az MNB a jövőben már egyre jobban arra koncentrál, hogy </a:t>
            </a:r>
            <a:r>
              <a:rPr lang="hu-HU" sz="2000" dirty="0" smtClean="0">
                <a:latin typeface="+mj-lt"/>
              </a:rPr>
              <a:t>őrizze az eredményeket:</a:t>
            </a:r>
            <a:endParaRPr lang="hu-HU" sz="2000" dirty="0">
              <a:latin typeface="+mj-lt"/>
            </a:endParaRP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Az </a:t>
            </a:r>
            <a:r>
              <a:rPr lang="hu-HU" sz="2000" dirty="0">
                <a:latin typeface="+mj-lt"/>
              </a:rPr>
              <a:t>alacsony hazai kamatkörnyezet </a:t>
            </a:r>
            <a:r>
              <a:rPr lang="hu-HU" sz="2000" dirty="0" smtClean="0">
                <a:latin typeface="+mj-lt"/>
              </a:rPr>
              <a:t>hosszú ideig fennmarad</a:t>
            </a: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 háztartások a növekvő reáljövedelemből fogyasszanak, a vállalatok magasabb profitból, EU támogatásból és bankhitelből növeljék beruházásaikat</a:t>
            </a:r>
            <a:endParaRPr lang="hu-HU" sz="2000" dirty="0">
              <a:latin typeface="+mj-lt"/>
            </a:endParaRP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Meg kell oldani a fennmaradt kisebb problémákat a pénzügyi rendszerben: deviza alapú autóhitelek, </a:t>
            </a:r>
            <a:r>
              <a:rPr lang="hu-HU" sz="2000" dirty="0">
                <a:latin typeface="+mj-lt"/>
              </a:rPr>
              <a:t>nem teljesítő </a:t>
            </a:r>
            <a:r>
              <a:rPr lang="hu-HU" sz="2000" dirty="0" smtClean="0">
                <a:latin typeface="+mj-lt"/>
              </a:rPr>
              <a:t>portfolió</a:t>
            </a:r>
            <a:endParaRPr lang="hu-HU" sz="2000" dirty="0">
              <a:latin typeface="+mj-lt"/>
            </a:endParaRP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latin typeface="+mj-lt"/>
              </a:rPr>
              <a:t>A bankrendszer konszolidációja folytatódjon, a bankok aktivizálódjanak kormányzati vagy jegybanki segítség nélkül</a:t>
            </a:r>
          </a:p>
          <a:p>
            <a:pPr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+mj-lt"/>
              </a:rPr>
              <a:t>Az </a:t>
            </a:r>
            <a:r>
              <a:rPr lang="hu-HU" sz="2000" dirty="0" err="1">
                <a:latin typeface="+mj-lt"/>
              </a:rPr>
              <a:t>NHP</a:t>
            </a:r>
            <a:r>
              <a:rPr lang="hu-HU" sz="2000" dirty="0">
                <a:latin typeface="+mj-lt"/>
              </a:rPr>
              <a:t> program mérete 2016-tól csökkenhet, a bankok hitelezése egyre jobban piaci alapúvá </a:t>
            </a:r>
            <a:r>
              <a:rPr lang="hu-HU" sz="2000" dirty="0" smtClean="0">
                <a:latin typeface="+mj-lt"/>
              </a:rPr>
              <a:t>válhat</a:t>
            </a:r>
            <a:endParaRPr lang="hu-HU" sz="2000" dirty="0">
              <a:latin typeface="+mj-lt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75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Összegezve </a:t>
            </a:r>
            <a:r>
              <a:rPr lang="hu-HU" dirty="0" err="1" smtClean="0"/>
              <a:t>III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Hat megmaradt kockázat a bankrendszerben:</a:t>
            </a:r>
          </a:p>
          <a:p>
            <a:endParaRPr lang="hu-HU" sz="2400" dirty="0" smtClean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 err="1"/>
              <a:t>Nemteljesítő</a:t>
            </a:r>
            <a:r>
              <a:rPr lang="hu-HU" sz="2000" i="1" dirty="0"/>
              <a:t> jelzáloghitelek, valamint a deviza alapú autó és személyi </a:t>
            </a:r>
            <a:r>
              <a:rPr lang="hu-HU" sz="2000" i="1" dirty="0" smtClean="0"/>
              <a:t>hitelek</a:t>
            </a:r>
          </a:p>
          <a:p>
            <a:pPr marL="800100" lvl="1" indent="-457200">
              <a:buFont typeface="+mj-lt"/>
              <a:buAutoNum type="arabicPeriod"/>
            </a:pPr>
            <a:endParaRPr lang="hu-HU" sz="2000" i="1" dirty="0" smtClean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 err="1"/>
              <a:t>Nemteljesítő</a:t>
            </a:r>
            <a:r>
              <a:rPr lang="hu-HU" sz="2000" i="1" dirty="0"/>
              <a:t> és átstrukturált projekthitel-állomány</a:t>
            </a:r>
          </a:p>
          <a:p>
            <a:pPr marL="800100" lvl="1" indent="-457200">
              <a:buFont typeface="+mj-lt"/>
              <a:buAutoNum type="arabicPeriod"/>
            </a:pPr>
            <a:endParaRPr lang="hu-HU" sz="2000" i="1" dirty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/>
              <a:t>Gazdasági növekedést nem serkentő vállalati hitelezés</a:t>
            </a:r>
          </a:p>
          <a:p>
            <a:pPr marL="800100" lvl="1" indent="-457200">
              <a:buFont typeface="+mj-lt"/>
              <a:buAutoNum type="arabicPeriod"/>
            </a:pPr>
            <a:endParaRPr lang="hu-HU" sz="2000" i="1" dirty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/>
              <a:t>Alacsony strukturális jövedelmezőség</a:t>
            </a:r>
          </a:p>
          <a:p>
            <a:pPr marL="800100" lvl="1" indent="-457200">
              <a:buFont typeface="+mj-lt"/>
              <a:buAutoNum type="arabicPeriod"/>
            </a:pPr>
            <a:endParaRPr lang="hu-HU" sz="2000" i="1" dirty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/>
              <a:t>Rövid külföldi forrásokra való túlzott ráutaltság</a:t>
            </a:r>
          </a:p>
          <a:p>
            <a:pPr marL="1143000" lvl="2" indent="-457200">
              <a:buFont typeface="+mj-lt"/>
              <a:buAutoNum type="arabicPeriod"/>
            </a:pPr>
            <a:endParaRPr lang="hu-HU" sz="2000" i="1" dirty="0"/>
          </a:p>
          <a:p>
            <a:pPr marL="800100" lvl="1" indent="-457200">
              <a:buFont typeface="+mj-lt"/>
              <a:buAutoNum type="arabicPeriod"/>
            </a:pPr>
            <a:r>
              <a:rPr lang="hu-HU" sz="2000" i="1" dirty="0"/>
              <a:t>Forint lejárati eltérés</a:t>
            </a:r>
          </a:p>
          <a:p>
            <a:pPr lvl="1"/>
            <a:endParaRPr lang="hu-HU" b="1" i="1" dirty="0"/>
          </a:p>
          <a:p>
            <a:pPr lvl="1"/>
            <a:endParaRPr lang="hu-HU" b="1" i="1" dirty="0"/>
          </a:p>
          <a:p>
            <a:pPr lvl="1"/>
            <a:endParaRPr lang="hu-HU" b="1" i="1" dirty="0"/>
          </a:p>
          <a:p>
            <a:pPr lvl="1"/>
            <a:endParaRPr lang="hu-HU" b="1" i="1" dirty="0"/>
          </a:p>
          <a:p>
            <a:pPr lvl="1"/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471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484784"/>
            <a:ext cx="6630364" cy="7427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4400" b="1" dirty="0" smtClean="0">
                <a:latin typeface="+mj-lt"/>
                <a:ea typeface="+mn-ea"/>
                <a:cs typeface="+mn-cs"/>
              </a:rPr>
              <a:t>Köszönöm </a:t>
            </a:r>
            <a:r>
              <a:rPr lang="hu-HU" sz="4400" b="1" dirty="0">
                <a:latin typeface="+mj-lt"/>
                <a:ea typeface="+mn-ea"/>
                <a:cs typeface="+mn-cs"/>
              </a:rPr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22908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>
                <a:latin typeface="+mn-lt"/>
              </a:rPr>
              <a:t>Foglalkoztatási ráták az EU országaiban 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(15-64 év között, 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5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err="1" smtClean="0">
                <a:latin typeface="+mn-lt"/>
              </a:rPr>
              <a:t>Eurostat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259631" y="1844825"/>
          <a:ext cx="7277943" cy="43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4249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hu-HU" sz="2800" dirty="0">
                <a:latin typeface="+mj-lt"/>
              </a:rPr>
              <a:t>A foglalkoztatás trendszerű növekedést mutat</a:t>
            </a:r>
          </a:p>
        </p:txBody>
      </p:sp>
    </p:spTree>
    <p:extLst>
      <p:ext uri="{BB962C8B-B14F-4D97-AF65-F5344CB8AC3E}">
        <p14:creationId xmlns:p14="http://schemas.microsoft.com/office/powerpoint/2010/main" val="24930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Az infláció tartósan alacsony szinten áll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Az infláció alakulása és az inflációs cél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6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KSH, MNB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16341"/>
              </p:ext>
            </p:extLst>
          </p:nvPr>
        </p:nvGraphicFramePr>
        <p:xfrm>
          <a:off x="1187450" y="1916113"/>
          <a:ext cx="770572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0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Külső egyensúlyi helyzetünk számottevően javult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Külső finanszírozási képesség alakulása 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7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</a:t>
            </a:r>
            <a:r>
              <a:rPr lang="hu-HU" sz="1000" dirty="0" err="1" smtClean="0">
                <a:latin typeface="+mn-lt"/>
              </a:rPr>
              <a:t>Eurostat</a:t>
            </a:r>
            <a:r>
              <a:rPr lang="hu-HU" sz="1000" dirty="0" smtClean="0">
                <a:latin typeface="+mn-lt"/>
              </a:rPr>
              <a:t>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0" name="Diagram 1"/>
          <p:cNvGraphicFramePr>
            <a:graphicFrameLocks noGrp="1"/>
          </p:cNvGraphicFramePr>
          <p:nvPr>
            <p:ph idx="1"/>
          </p:nvPr>
        </p:nvGraphicFramePr>
        <p:xfrm>
          <a:off x="650875" y="1700808"/>
          <a:ext cx="78867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00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>
                <a:latin typeface="+mj-lt"/>
              </a:rPr>
              <a:t>A költségvetési egyenleg stabilan a 3%-os kritérium érték alatt alakul</a:t>
            </a:r>
            <a:endParaRPr lang="hu-HU" sz="28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1187624" y="1196753"/>
            <a:ext cx="7776864" cy="6480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2200" dirty="0" smtClean="0">
                <a:latin typeface="+mn-lt"/>
              </a:rPr>
              <a:t>Költségvetési egyenleg alakulása </a:t>
            </a:r>
            <a:r>
              <a:rPr lang="hu-HU" sz="2400" dirty="0" smtClean="0">
                <a:latin typeface="+mn-lt"/>
              </a:rPr>
              <a:t/>
            </a:r>
            <a:br>
              <a:rPr lang="hu-HU" sz="2400" dirty="0" smtClean="0">
                <a:latin typeface="+mn-lt"/>
              </a:rPr>
            </a:br>
            <a:r>
              <a:rPr lang="hu-HU" sz="1400" dirty="0" smtClean="0">
                <a:latin typeface="+mn-lt"/>
              </a:rPr>
              <a:t>(százalék)</a:t>
            </a:r>
            <a:endParaRPr lang="hu-HU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latin typeface="+mj-lt"/>
              </a:rPr>
              <a:pPr>
                <a:defRPr/>
              </a:pPr>
              <a:t>8</a:t>
            </a:fld>
            <a:endParaRPr lang="hu-HU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44208" y="6381328"/>
            <a:ext cx="2420292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1000" dirty="0">
                <a:latin typeface="+mn-lt"/>
              </a:rPr>
              <a:t>Forrás</a:t>
            </a:r>
            <a:r>
              <a:rPr lang="hu-HU" sz="1000" dirty="0" smtClean="0">
                <a:latin typeface="+mn-lt"/>
              </a:rPr>
              <a:t>: </a:t>
            </a:r>
            <a:r>
              <a:rPr lang="hu-HU" sz="1000" dirty="0" err="1" smtClean="0">
                <a:latin typeface="+mn-lt"/>
              </a:rPr>
              <a:t>AMECO</a:t>
            </a:r>
            <a:r>
              <a:rPr lang="hu-HU" sz="1000" dirty="0" smtClean="0">
                <a:latin typeface="+mn-lt"/>
              </a:rPr>
              <a:t> adatbázis  </a:t>
            </a:r>
            <a:endParaRPr lang="hu-HU" sz="1000" dirty="0">
              <a:latin typeface="+mn-lt"/>
            </a:endParaRPr>
          </a:p>
        </p:txBody>
      </p:sp>
      <p:sp>
        <p:nvSpPr>
          <p:cNvPr id="15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  <p:graphicFrame>
        <p:nvGraphicFramePr>
          <p:cNvPr id="16" name="Diagram 1"/>
          <p:cNvGraphicFramePr>
            <a:graphicFrameLocks noGrp="1"/>
          </p:cNvGraphicFramePr>
          <p:nvPr>
            <p:ph idx="1"/>
          </p:nvPr>
        </p:nvGraphicFramePr>
        <p:xfrm>
          <a:off x="650875" y="1772816"/>
          <a:ext cx="788670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7453689" cy="759189"/>
          </a:xfrm>
          <a:noFill/>
        </p:spPr>
        <p:txBody>
          <a:bodyPr>
            <a:noAutofit/>
          </a:bodyPr>
          <a:lstStyle/>
          <a:p>
            <a:r>
              <a:rPr lang="hu-HU" sz="2800" dirty="0" smtClean="0">
                <a:latin typeface="+mn-lt"/>
              </a:rPr>
              <a:t>Legfőbb makrogazdasági mutatóink alapján már befektetési kategóriába tartozunk</a:t>
            </a:r>
            <a:endParaRPr lang="en-GB" sz="2800" dirty="0">
              <a:latin typeface="+mn-lt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9</a:t>
            </a:fld>
            <a:endParaRPr lang="en-GB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941" y="6368727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</a:pPr>
            <a:r>
              <a:rPr lang="hu-HU" sz="1000" dirty="0" smtClean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IMF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WEO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FM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000" dirty="0" err="1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database</a:t>
            </a:r>
            <a:r>
              <a:rPr lang="hu-HU" sz="1000" dirty="0">
                <a:solidFill>
                  <a:schemeClr val="accent5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58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107504" y="6453336"/>
            <a:ext cx="3086100" cy="2931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200" dirty="0" smtClean="0">
                <a:latin typeface="+mj-lt"/>
              </a:rPr>
              <a:t>Magyar Nemzeti Bank</a:t>
            </a:r>
          </a:p>
        </p:txBody>
      </p:sp>
    </p:spTree>
    <p:extLst>
      <p:ext uri="{BB962C8B-B14F-4D97-AF65-F5344CB8AC3E}">
        <p14:creationId xmlns:p14="http://schemas.microsoft.com/office/powerpoint/2010/main" val="5440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NB_Theme_2">
    <a:dk1>
      <a:sysClr val="windowText" lastClr="000000"/>
    </a:dk1>
    <a:lt1>
      <a:sysClr val="window" lastClr="FFFFFF"/>
    </a:lt1>
    <a:dk2>
      <a:srgbClr val="898D8D"/>
    </a:dk2>
    <a:lt2>
      <a:srgbClr val="AC9F70"/>
    </a:lt2>
    <a:accent1>
      <a:srgbClr val="7E5C1D"/>
    </a:accent1>
    <a:accent2>
      <a:srgbClr val="E57200"/>
    </a:accent2>
    <a:accent3>
      <a:srgbClr val="CE0F69"/>
    </a:accent3>
    <a:accent4>
      <a:srgbClr val="8C4799"/>
    </a:accent4>
    <a:accent5>
      <a:srgbClr val="202653"/>
    </a:accent5>
    <a:accent6>
      <a:srgbClr val="7BAFD4"/>
    </a:accent6>
    <a:hlink>
      <a:srgbClr val="202653"/>
    </a:hlink>
    <a:folHlink>
      <a:srgbClr val="7BAFD4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3102</TotalTime>
  <Words>1657</Words>
  <Application>Microsoft Office PowerPoint</Application>
  <PresentationFormat>Diavetítés a képernyőre (4:3 oldalarány)</PresentationFormat>
  <Paragraphs>298</Paragraphs>
  <Slides>43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9" baseType="lpstr">
      <vt:lpstr>Arial</vt:lpstr>
      <vt:lpstr>Calibri</vt:lpstr>
      <vt:lpstr>Trebuchet MS</vt:lpstr>
      <vt:lpstr>Verdana</vt:lpstr>
      <vt:lpstr>Wingdings</vt:lpstr>
      <vt:lpstr>blank</vt:lpstr>
      <vt:lpstr>A magyar gazdaság helyzete és kilátásai – a jegybank szerepe</vt:lpstr>
      <vt:lpstr>Gazdasági fordulat</vt:lpstr>
      <vt:lpstr>Növekedési pályánk egyre inkább az egészségesebb adósság-szinttel rendelkező országokéhoz hasonlít</vt:lpstr>
      <vt:lpstr>Az elmúlt két évben sikerült visszatérni a régió dinamikus növekedést mutató gazdaságai közé</vt:lpstr>
      <vt:lpstr>A foglalkoztatás trendszerű növekedést mutat</vt:lpstr>
      <vt:lpstr>Az infláció tartósan alacsony szinten áll</vt:lpstr>
      <vt:lpstr>Külső egyensúlyi helyzetünk számottevően javult</vt:lpstr>
      <vt:lpstr>A költségvetési egyenleg stabilan a 3%-os kritérium érték alatt alakul</vt:lpstr>
      <vt:lpstr>Legfőbb makrogazdasági mutatóink alapján már befektetési kategóriába tartozunk</vt:lpstr>
      <vt:lpstr>Ez kockázati felárainkban is tükröződik</vt:lpstr>
      <vt:lpstr>Helyzetünk a válság után</vt:lpstr>
      <vt:lpstr>Mit tett a jegybank ezért?</vt:lpstr>
      <vt:lpstr>A jegybank historikusan alacsony szintre csökkentette az alapkamatot…</vt:lpstr>
      <vt:lpstr>Miközben az NHP-nak sikerült megfordítania a vállalati hitelezés csökkenő trendjét </vt:lpstr>
      <vt:lpstr>A fegyelmezett költségvetési politika és az EU-s források aktív felhasználása továbbra is prioritás marad</vt:lpstr>
      <vt:lpstr>A CHF jelzáloghitelek forintosítása javítja a gazdaság ellenálló képességét és erősíti a monetáris transzmissziót</vt:lpstr>
      <vt:lpstr>Az eredmények megőrzése</vt:lpstr>
      <vt:lpstr>A belső kereslet erősödésével egyre kiegyensúlyozottabbá válik a növekedés szerkezete</vt:lpstr>
      <vt:lpstr>A lakossági viselkedésben az adósságok leépítése helyett egyre inkább a növekvő reáljövedelmek hatása válik meghatározóvá</vt:lpstr>
      <vt:lpstr>Előrejelzési horizontunkon a vállalati hitelezés bővülésére számíthatunk</vt:lpstr>
      <vt:lpstr>Az infláció fokozatosan megközelítheti a jegybanki célértéket</vt:lpstr>
      <vt:lpstr>A fegyelmezett költségvetés csökkenő adósságpályát eredményez</vt:lpstr>
      <vt:lpstr>A folyó fizetési mérleg többlete mellett folyamatosan csökken a külfölddel szembeni eladósodottság</vt:lpstr>
      <vt:lpstr>A válság előtt: Egy cél – egy eszköz*</vt:lpstr>
      <vt:lpstr>A válság után: Több cél – több eszköz*</vt:lpstr>
      <vt:lpstr>Megmaradt kockázatok a bankrendszerben</vt:lpstr>
      <vt:lpstr>Hat, változatlanul fennálló kockázat a bankrendszerben</vt:lpstr>
      <vt:lpstr>A bankrendszer kiemelt kockázatai (1)</vt:lpstr>
      <vt:lpstr>A háztartási nemteljesítő hitelek komoly pénzügyi stabilitási és szociális problémát jelentenek</vt:lpstr>
      <vt:lpstr>A bankrendszer kiemelt kockázatai (2)</vt:lpstr>
      <vt:lpstr>A kereskedelmi ingatlanhitelekre koncentrálódik a probléma a vállalati szegmensben</vt:lpstr>
      <vt:lpstr>A bankrendszer kiemelt kockázatai (3)</vt:lpstr>
      <vt:lpstr>A vállalati hitelezés egyensúlyi szintje alatt tartózkodik</vt:lpstr>
      <vt:lpstr>A bankrendszer kiemelt kockázatai (4)</vt:lpstr>
      <vt:lpstr>Az állami intézkedések és nagyobb egyedi hatások nélkül is alacsony a jövedelmezőség</vt:lpstr>
      <vt:lpstr>A bankrendszer kiemelt kockázatai (5)</vt:lpstr>
      <vt:lpstr>DMM és DEM segítik az alkalmazkodást</vt:lpstr>
      <vt:lpstr>A bankrendszer kiemelt kockázatai (6)</vt:lpstr>
      <vt:lpstr>A forintosítással zárul a denominációs eltérés, azonban markánsabbá válik a forintlejárati eltérés</vt:lpstr>
      <vt:lpstr>Összegezve I.</vt:lpstr>
      <vt:lpstr>Összegezve II.</vt:lpstr>
      <vt:lpstr>Összegezve III.</vt:lpstr>
      <vt:lpstr>PowerPoint bemutató</vt:lpstr>
    </vt:vector>
  </TitlesOfParts>
  <Company>Magyar Nemzeti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dilemma: Feszesedő munkapiac hatása a bérekre</dc:title>
  <dc:creator>Rippel Géza</dc:creator>
  <cp:lastModifiedBy>Horváth Andrea</cp:lastModifiedBy>
  <cp:revision>347</cp:revision>
  <cp:lastPrinted>2015-05-26T17:25:52Z</cp:lastPrinted>
  <dcterms:created xsi:type="dcterms:W3CDTF">2014-11-04T13:23:58Z</dcterms:created>
  <dcterms:modified xsi:type="dcterms:W3CDTF">2015-06-03T09:07:27Z</dcterms:modified>
</cp:coreProperties>
</file>